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sldIdLst>
    <p:sldId id="256" r:id="rId2"/>
    <p:sldId id="278" r:id="rId3"/>
    <p:sldId id="258" r:id="rId4"/>
    <p:sldId id="259" r:id="rId5"/>
    <p:sldId id="260" r:id="rId6"/>
    <p:sldId id="279"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80" r:id="rId23"/>
    <p:sldId id="276" r:id="rId24"/>
    <p:sldId id="27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11.jpeg>
</file>

<file path=ppt/media/image12.jpeg>
</file>

<file path=ppt/media/image2.jpeg>
</file>

<file path=ppt/media/image3.jpeg>
</file>

<file path=ppt/media/image4.png>
</file>

<file path=ppt/media/image5.jpg>
</file>

<file path=ppt/media/image6.jpg>
</file>

<file path=ppt/media/image7.jp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7/2/2021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812693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76967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82058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85872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7/2/2021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71140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7/2/2021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423958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7/2/2021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175138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7/2/2021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1319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7/2/2021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4354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7/2/2021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00069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7/2/2021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842001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7/2/2021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37363508"/>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25" r:id="rId5"/>
    <p:sldLayoutId id="2147483731" r:id="rId6"/>
    <p:sldLayoutId id="2147483726" r:id="rId7"/>
    <p:sldLayoutId id="2147483727" r:id="rId8"/>
    <p:sldLayoutId id="2147483728" r:id="rId9"/>
    <p:sldLayoutId id="2147483729" r:id="rId10"/>
    <p:sldLayoutId id="2147483730" r:id="rId11"/>
  </p:sldLayoutIdLst>
  <p:hf sldNum="0" hdr="0" ftr="0" dt="0"/>
  <p:txStyles>
    <p:titleStyle>
      <a:lvl1pPr algn="l" defTabSz="914400" rtl="0" eaLnBrk="1" latinLnBrk="0" hangingPunct="1">
        <a:lnSpc>
          <a:spcPct val="90000"/>
        </a:lnSpc>
        <a:spcBef>
          <a:spcPct val="0"/>
        </a:spcBef>
        <a:buNone/>
        <a:defRPr lang="en-US" sz="3800" i="1"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8" Type="http://schemas.openxmlformats.org/officeDocument/2006/relationships/hyperlink" Target="https://vincentarelbundock.github.io/Rdatasets/doc/Stat2Data/Hawks.html" TargetMode="External"/><Relationship Id="rId13" Type="http://schemas.openxmlformats.org/officeDocument/2006/relationships/hyperlink" Target="https://www.audubon.org/magazine/fall-2016/six-quick-questions-help-you-identify-red-tailed" TargetMode="External"/><Relationship Id="rId3" Type="http://schemas.openxmlformats.org/officeDocument/2006/relationships/slideLayout" Target="../slideLayouts/slideLayout2.xml"/><Relationship Id="rId7" Type="http://schemas.openxmlformats.org/officeDocument/2006/relationships/hyperlink" Target="https://www.audubon.org/news/a-beginners-guide-iding-coopers-and-sharp-shinned-hawks" TargetMode="External"/><Relationship Id="rId12" Type="http://schemas.openxmlformats.org/officeDocument/2006/relationships/hyperlink" Target="https://en.wikipedia.org/wiki/Sharp-shinned_hawk" TargetMode="Externa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hyperlink" Target="https://www.birdwatching-bliss.com/coopers-hawk-sharp-shinned-hawk-id.html" TargetMode="External"/><Relationship Id="rId11" Type="http://schemas.openxmlformats.org/officeDocument/2006/relationships/hyperlink" Target="https://www.allaboutbirds.org/guide/Sharp-shinned_Hawk/id" TargetMode="External"/><Relationship Id="rId5" Type="http://schemas.openxmlformats.org/officeDocument/2006/relationships/hyperlink" Target="https://animals.net/hawk/" TargetMode="External"/><Relationship Id="rId15" Type="http://schemas.openxmlformats.org/officeDocument/2006/relationships/image" Target="../media/image4.png"/><Relationship Id="rId10" Type="http://schemas.openxmlformats.org/officeDocument/2006/relationships/hyperlink" Target="https://blogs.massaudubon.org/yourgreatoutdoors/know-your-hawks/" TargetMode="External"/><Relationship Id="rId4" Type="http://schemas.openxmlformats.org/officeDocument/2006/relationships/hyperlink" Target="https://en.wikipedia.org/wiki/Cooper%27s_hawk" TargetMode="External"/><Relationship Id="rId9" Type="http://schemas.openxmlformats.org/officeDocument/2006/relationships/hyperlink" Target="https://en.wikipedia.org/wiki/Red-tailed_hawk" TargetMode="External"/><Relationship Id="rId14" Type="http://schemas.openxmlformats.org/officeDocument/2006/relationships/hyperlink" Target="https://www.woodsmanreport.com/what-eats-hawks/#:~:text=Hawks%20are%20eaten%20by%20very%20few%20predators.%20With,eagles%20that%20tend%20to%20kill%20and%20eat%20hawks." TargetMode="Externa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EE3ACC5-126D-4BA4-8B45-7F0B5B839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84"/>
            <a:ext cx="12192000" cy="6858000"/>
          </a:xfrm>
          <a:prstGeom prst="rect">
            <a:avLst/>
          </a:prstGeom>
          <a:blipFill dpi="0" rotWithShape="1">
            <a:blip r:embed="rId4">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866"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197" y="643464"/>
            <a:ext cx="4143830" cy="5566305"/>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sp>
      <p:sp>
        <p:nvSpPr>
          <p:cNvPr id="24" name="Rectangle 23">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1587" y="806860"/>
            <a:ext cx="3813048" cy="5239512"/>
          </a:xfrm>
          <a:prstGeom prst="rect">
            <a:avLst/>
          </a:prstGeom>
          <a:noFill/>
          <a:ln w="6350" cap="sq" cmpd="sng" algn="ctr">
            <a:solidFill>
              <a:schemeClr val="bg1"/>
            </a:solidFill>
            <a:prstDash val="solid"/>
            <a:miter lim="800000"/>
          </a:ln>
          <a:effectLst/>
        </p:spPr>
      </p:sp>
      <p:sp>
        <p:nvSpPr>
          <p:cNvPr id="2" name="Title 1">
            <a:extLst>
              <a:ext uri="{FF2B5EF4-FFF2-40B4-BE49-F238E27FC236}">
                <a16:creationId xmlns:a16="http://schemas.microsoft.com/office/drawing/2014/main" id="{B5E247DF-4894-47DE-B8F8-4F04E99A1062}"/>
              </a:ext>
            </a:extLst>
          </p:cNvPr>
          <p:cNvSpPr>
            <a:spLocks noGrp="1"/>
          </p:cNvSpPr>
          <p:nvPr>
            <p:ph type="ctrTitle"/>
          </p:nvPr>
        </p:nvSpPr>
        <p:spPr>
          <a:xfrm>
            <a:off x="1256493" y="1559768"/>
            <a:ext cx="2978281" cy="3135379"/>
          </a:xfrm>
        </p:spPr>
        <p:txBody>
          <a:bodyPr>
            <a:normAutofit/>
          </a:bodyPr>
          <a:lstStyle/>
          <a:p>
            <a:r>
              <a:rPr lang="en-US" sz="3700" dirty="0">
                <a:solidFill>
                  <a:schemeClr val="bg1"/>
                </a:solidFill>
              </a:rPr>
              <a:t>Hawks: A Data Analysis on 3 Different Hawk Species</a:t>
            </a:r>
          </a:p>
        </p:txBody>
      </p:sp>
      <p:sp>
        <p:nvSpPr>
          <p:cNvPr id="3" name="Subtitle 2">
            <a:extLst>
              <a:ext uri="{FF2B5EF4-FFF2-40B4-BE49-F238E27FC236}">
                <a16:creationId xmlns:a16="http://schemas.microsoft.com/office/drawing/2014/main" id="{4403CE8A-301D-4C0F-B3E5-7456737813CF}"/>
              </a:ext>
            </a:extLst>
          </p:cNvPr>
          <p:cNvSpPr>
            <a:spLocks noGrp="1"/>
          </p:cNvSpPr>
          <p:nvPr>
            <p:ph type="subTitle" idx="1"/>
          </p:nvPr>
        </p:nvSpPr>
        <p:spPr>
          <a:xfrm>
            <a:off x="1256493" y="4708186"/>
            <a:ext cx="2978282" cy="992223"/>
          </a:xfrm>
        </p:spPr>
        <p:txBody>
          <a:bodyPr>
            <a:normAutofit/>
          </a:bodyPr>
          <a:lstStyle/>
          <a:p>
            <a:pPr>
              <a:spcAft>
                <a:spcPts val="600"/>
              </a:spcAft>
            </a:pPr>
            <a:r>
              <a:rPr lang="en-US" sz="1400" dirty="0">
                <a:solidFill>
                  <a:schemeClr val="bg1"/>
                </a:solidFill>
              </a:rPr>
              <a:t>Julia Cuellar</a:t>
            </a:r>
          </a:p>
          <a:p>
            <a:pPr>
              <a:spcAft>
                <a:spcPts val="600"/>
              </a:spcAft>
            </a:pPr>
            <a:r>
              <a:rPr lang="en-US" sz="1400" dirty="0">
                <a:solidFill>
                  <a:schemeClr val="bg1"/>
                </a:solidFill>
              </a:rPr>
              <a:t>DSC 680</a:t>
            </a:r>
          </a:p>
        </p:txBody>
      </p:sp>
      <p:sp>
        <p:nvSpPr>
          <p:cNvPr id="26" name="Rectangle 25">
            <a:extLst>
              <a:ext uri="{FF2B5EF4-FFF2-40B4-BE49-F238E27FC236}">
                <a16:creationId xmlns:a16="http://schemas.microsoft.com/office/drawing/2014/main" id="{BA53A868-C420-4BAE-9244-EC162AF05C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7992"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8" name="Straight Connector 27">
            <a:extLst>
              <a:ext uri="{FF2B5EF4-FFF2-40B4-BE49-F238E27FC236}">
                <a16:creationId xmlns:a16="http://schemas.microsoft.com/office/drawing/2014/main" id="{C2686EF3-81CC-419F-96C3-002A7588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8D93CCA-A85E-4529-A6F0-8BB54D27BC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7393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ECFA516-C18C-41AE-AFF2-A0D0A59C9E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1286150"/>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4" name="Picture 3" descr="Sunlit path through an almond orchard">
            <a:extLst>
              <a:ext uri="{FF2B5EF4-FFF2-40B4-BE49-F238E27FC236}">
                <a16:creationId xmlns:a16="http://schemas.microsoft.com/office/drawing/2014/main" id="{75A1D584-5EA6-427D-AC8B-2B5F102BA05F}"/>
              </a:ext>
            </a:extLst>
          </p:cNvPr>
          <p:cNvPicPr>
            <a:picLocks noChangeAspect="1"/>
          </p:cNvPicPr>
          <p:nvPr/>
        </p:nvPicPr>
        <p:blipFill rotWithShape="1">
          <a:blip r:embed="rId5"/>
          <a:srcRect l="21765" r="4791" b="-1"/>
          <a:stretch/>
        </p:blipFill>
        <p:spPr>
          <a:xfrm>
            <a:off x="5386363" y="645106"/>
            <a:ext cx="6122652" cy="5564663"/>
          </a:xfrm>
          <a:prstGeom prst="rect">
            <a:avLst/>
          </a:prstGeom>
        </p:spPr>
      </p:pic>
      <p:pic>
        <p:nvPicPr>
          <p:cNvPr id="11" name="Audio 10">
            <a:hlinkClick r:id="" action="ppaction://media"/>
            <a:extLst>
              <a:ext uri="{FF2B5EF4-FFF2-40B4-BE49-F238E27FC236}">
                <a16:creationId xmlns:a16="http://schemas.microsoft.com/office/drawing/2014/main" id="{266342EF-D218-4BAD-B6E0-42AF9888BAC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854494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8740"/>
    </mc:Choice>
    <mc:Fallback xmlns="">
      <p:transition spd="slow" advTm="8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EA342-3AFD-4B1B-8F22-1903DDB5FB14}"/>
              </a:ext>
            </a:extLst>
          </p:cNvPr>
          <p:cNvSpPr>
            <a:spLocks noGrp="1"/>
          </p:cNvSpPr>
          <p:nvPr>
            <p:ph type="title"/>
          </p:nvPr>
        </p:nvSpPr>
        <p:spPr/>
        <p:txBody>
          <a:bodyPr/>
          <a:lstStyle/>
          <a:p>
            <a:r>
              <a:rPr lang="en-US" dirty="0"/>
              <a:t>Month</a:t>
            </a:r>
          </a:p>
        </p:txBody>
      </p:sp>
      <p:sp>
        <p:nvSpPr>
          <p:cNvPr id="5" name="Text Placeholder 4">
            <a:extLst>
              <a:ext uri="{FF2B5EF4-FFF2-40B4-BE49-F238E27FC236}">
                <a16:creationId xmlns:a16="http://schemas.microsoft.com/office/drawing/2014/main" id="{FDC56670-92AB-48BF-A285-513AA0F59FA7}"/>
              </a:ext>
            </a:extLst>
          </p:cNvPr>
          <p:cNvSpPr>
            <a:spLocks noGrp="1"/>
          </p:cNvSpPr>
          <p:nvPr>
            <p:ph type="body" idx="1"/>
          </p:nvPr>
        </p:nvSpPr>
        <p:spPr/>
        <p:txBody>
          <a:bodyPr/>
          <a:lstStyle/>
          <a:p>
            <a:r>
              <a:rPr lang="en-US" dirty="0"/>
              <a:t>Bar chart of the month of a hawk</a:t>
            </a:r>
          </a:p>
        </p:txBody>
      </p:sp>
      <p:pic>
        <p:nvPicPr>
          <p:cNvPr id="10" name="Content Placeholder 9" descr="Chart, bar chart&#10;&#10;Description automatically generated">
            <a:extLst>
              <a:ext uri="{FF2B5EF4-FFF2-40B4-BE49-F238E27FC236}">
                <a16:creationId xmlns:a16="http://schemas.microsoft.com/office/drawing/2014/main" id="{ECC804E3-C74D-478E-9B31-F5EF181EBA00}"/>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069975" y="2918862"/>
            <a:ext cx="4664075" cy="2910988"/>
          </a:xfrm>
        </p:spPr>
      </p:pic>
      <p:sp>
        <p:nvSpPr>
          <p:cNvPr id="8" name="Content Placeholder 7">
            <a:extLst>
              <a:ext uri="{FF2B5EF4-FFF2-40B4-BE49-F238E27FC236}">
                <a16:creationId xmlns:a16="http://schemas.microsoft.com/office/drawing/2014/main" id="{B9A7A898-0FA5-487A-AD86-335CA7AF2FBB}"/>
              </a:ext>
            </a:extLst>
          </p:cNvPr>
          <p:cNvSpPr>
            <a:spLocks noGrp="1"/>
          </p:cNvSpPr>
          <p:nvPr>
            <p:ph sz="quarter" idx="4"/>
          </p:nvPr>
        </p:nvSpPr>
        <p:spPr/>
        <p:txBody>
          <a:bodyPr>
            <a:normAutofit/>
          </a:bodyPr>
          <a:lstStyle/>
          <a:p>
            <a:pPr marL="0" indent="0">
              <a:buNone/>
            </a:pPr>
            <a:r>
              <a:rPr lang="en-US" sz="2400" dirty="0">
                <a:effectLst/>
                <a:ea typeface="Calibri" panose="020F0502020204030204" pitchFamily="34" charset="0"/>
                <a:cs typeface="Times New Roman" panose="02020603050405020304" pitchFamily="18" charset="0"/>
              </a:rPr>
              <a:t>A bar chart was made for the month variable based off the hawks data set; there is more hawks present in the month of October compared to others.</a:t>
            </a:r>
          </a:p>
        </p:txBody>
      </p:sp>
      <p:pic>
        <p:nvPicPr>
          <p:cNvPr id="4" name="Audio 3">
            <a:hlinkClick r:id="" action="ppaction://media"/>
            <a:extLst>
              <a:ext uri="{FF2B5EF4-FFF2-40B4-BE49-F238E27FC236}">
                <a16:creationId xmlns:a16="http://schemas.microsoft.com/office/drawing/2014/main" id="{0B610C2D-A9DF-42C5-AABC-3CFC227A4F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50902484"/>
      </p:ext>
    </p:extLst>
  </p:cSld>
  <p:clrMapOvr>
    <a:masterClrMapping/>
  </p:clrMapOvr>
  <mc:AlternateContent xmlns:mc="http://schemas.openxmlformats.org/markup-compatibility/2006" xmlns:p14="http://schemas.microsoft.com/office/powerpoint/2010/main">
    <mc:Choice Requires="p14">
      <p:transition spd="slow" p14:dur="2000" advTm="15010"/>
    </mc:Choice>
    <mc:Fallback xmlns="">
      <p:transition spd="slow" advTm="15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095E8-9C03-4456-935F-C087BD78725C}"/>
              </a:ext>
            </a:extLst>
          </p:cNvPr>
          <p:cNvSpPr>
            <a:spLocks noGrp="1"/>
          </p:cNvSpPr>
          <p:nvPr>
            <p:ph type="title"/>
          </p:nvPr>
        </p:nvSpPr>
        <p:spPr/>
        <p:txBody>
          <a:bodyPr/>
          <a:lstStyle/>
          <a:p>
            <a:r>
              <a:rPr lang="en-US" dirty="0"/>
              <a:t>Hallux</a:t>
            </a:r>
          </a:p>
        </p:txBody>
      </p:sp>
      <p:sp>
        <p:nvSpPr>
          <p:cNvPr id="5" name="Text Placeholder 4">
            <a:extLst>
              <a:ext uri="{FF2B5EF4-FFF2-40B4-BE49-F238E27FC236}">
                <a16:creationId xmlns:a16="http://schemas.microsoft.com/office/drawing/2014/main" id="{1A7EC12C-550A-49AF-A9B6-83A3971072B0}"/>
              </a:ext>
            </a:extLst>
          </p:cNvPr>
          <p:cNvSpPr>
            <a:spLocks noGrp="1"/>
          </p:cNvSpPr>
          <p:nvPr>
            <p:ph type="body" idx="1"/>
          </p:nvPr>
        </p:nvSpPr>
        <p:spPr/>
        <p:txBody>
          <a:bodyPr/>
          <a:lstStyle/>
          <a:p>
            <a:r>
              <a:rPr lang="en-US" dirty="0"/>
              <a:t>Box plot of the hallux of a hawk</a:t>
            </a:r>
          </a:p>
        </p:txBody>
      </p:sp>
      <p:pic>
        <p:nvPicPr>
          <p:cNvPr id="10" name="Content Placeholder 9" descr="A picture containing diagram&#10;&#10;Description automatically generated">
            <a:extLst>
              <a:ext uri="{FF2B5EF4-FFF2-40B4-BE49-F238E27FC236}">
                <a16:creationId xmlns:a16="http://schemas.microsoft.com/office/drawing/2014/main" id="{ACA9B479-0524-489E-BF28-15EC7952831A}"/>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069975" y="2918862"/>
            <a:ext cx="4664075" cy="2910988"/>
          </a:xfrm>
        </p:spPr>
      </p:pic>
      <p:sp>
        <p:nvSpPr>
          <p:cNvPr id="8" name="Content Placeholder 7">
            <a:extLst>
              <a:ext uri="{FF2B5EF4-FFF2-40B4-BE49-F238E27FC236}">
                <a16:creationId xmlns:a16="http://schemas.microsoft.com/office/drawing/2014/main" id="{E97A9AD1-B4D9-430C-B673-11912E2C98D1}"/>
              </a:ext>
            </a:extLst>
          </p:cNvPr>
          <p:cNvSpPr>
            <a:spLocks noGrp="1"/>
          </p:cNvSpPr>
          <p:nvPr>
            <p:ph sz="quarter" idx="4"/>
          </p:nvPr>
        </p:nvSpPr>
        <p:spPr/>
        <p:txBody>
          <a:bodyPr>
            <a:normAutofit/>
          </a:bodyPr>
          <a:lstStyle/>
          <a:p>
            <a:pPr marL="0" indent="0">
              <a:buNone/>
            </a:pPr>
            <a:r>
              <a:rPr lang="en-US" sz="2400" dirty="0">
                <a:effectLst/>
                <a:ea typeface="Calibri" panose="020F0502020204030204" pitchFamily="34" charset="0"/>
                <a:cs typeface="Times New Roman" panose="02020603050405020304" pitchFamily="18" charset="0"/>
              </a:rPr>
              <a:t>A boxplot was made for the hallux variable based off the hawks data set; there is outliers which will still be included (i.e., not removed from the original dataset).</a:t>
            </a:r>
          </a:p>
        </p:txBody>
      </p:sp>
      <p:pic>
        <p:nvPicPr>
          <p:cNvPr id="4" name="Audio 3">
            <a:hlinkClick r:id="" action="ppaction://media"/>
            <a:extLst>
              <a:ext uri="{FF2B5EF4-FFF2-40B4-BE49-F238E27FC236}">
                <a16:creationId xmlns:a16="http://schemas.microsoft.com/office/drawing/2014/main" id="{A69E2BC4-06CC-4488-B718-D6F6CBB850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69685671"/>
      </p:ext>
    </p:extLst>
  </p:cSld>
  <p:clrMapOvr>
    <a:masterClrMapping/>
  </p:clrMapOvr>
  <mc:AlternateContent xmlns:mc="http://schemas.openxmlformats.org/markup-compatibility/2006" xmlns:p14="http://schemas.microsoft.com/office/powerpoint/2010/main">
    <mc:Choice Requires="p14">
      <p:transition spd="slow" p14:dur="2000" advTm="18794"/>
    </mc:Choice>
    <mc:Fallback xmlns="">
      <p:transition spd="slow" advTm="187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4256B-7B15-4350-9E8B-D83C100BA870}"/>
              </a:ext>
            </a:extLst>
          </p:cNvPr>
          <p:cNvSpPr>
            <a:spLocks noGrp="1"/>
          </p:cNvSpPr>
          <p:nvPr>
            <p:ph type="title"/>
          </p:nvPr>
        </p:nvSpPr>
        <p:spPr/>
        <p:txBody>
          <a:bodyPr/>
          <a:lstStyle/>
          <a:p>
            <a:r>
              <a:rPr lang="en-US" dirty="0"/>
              <a:t>Species</a:t>
            </a:r>
          </a:p>
        </p:txBody>
      </p:sp>
      <p:sp>
        <p:nvSpPr>
          <p:cNvPr id="5" name="Text Placeholder 4">
            <a:extLst>
              <a:ext uri="{FF2B5EF4-FFF2-40B4-BE49-F238E27FC236}">
                <a16:creationId xmlns:a16="http://schemas.microsoft.com/office/drawing/2014/main" id="{FE71C381-0DDE-4F53-B7D1-B057C8AA00D1}"/>
              </a:ext>
            </a:extLst>
          </p:cNvPr>
          <p:cNvSpPr>
            <a:spLocks noGrp="1"/>
          </p:cNvSpPr>
          <p:nvPr>
            <p:ph type="body" idx="1"/>
          </p:nvPr>
        </p:nvSpPr>
        <p:spPr/>
        <p:txBody>
          <a:bodyPr/>
          <a:lstStyle/>
          <a:p>
            <a:r>
              <a:rPr lang="en-US" dirty="0"/>
              <a:t>Bar chart of the species of a hawk</a:t>
            </a:r>
          </a:p>
        </p:txBody>
      </p:sp>
      <p:pic>
        <p:nvPicPr>
          <p:cNvPr id="10" name="Content Placeholder 9" descr="Chart, bar chart&#10;&#10;Description automatically generated">
            <a:extLst>
              <a:ext uri="{FF2B5EF4-FFF2-40B4-BE49-F238E27FC236}">
                <a16:creationId xmlns:a16="http://schemas.microsoft.com/office/drawing/2014/main" id="{82FDAE1F-082C-4F39-824C-5DB794A6E5F2}"/>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069975" y="2918862"/>
            <a:ext cx="4664075" cy="2910988"/>
          </a:xfrm>
        </p:spPr>
      </p:pic>
      <p:sp>
        <p:nvSpPr>
          <p:cNvPr id="8" name="Content Placeholder 7">
            <a:extLst>
              <a:ext uri="{FF2B5EF4-FFF2-40B4-BE49-F238E27FC236}">
                <a16:creationId xmlns:a16="http://schemas.microsoft.com/office/drawing/2014/main" id="{AFA9B51E-B9C4-472D-8EF8-B78F276E7F05}"/>
              </a:ext>
            </a:extLst>
          </p:cNvPr>
          <p:cNvSpPr>
            <a:spLocks noGrp="1"/>
          </p:cNvSpPr>
          <p:nvPr>
            <p:ph sz="quarter" idx="4"/>
          </p:nvPr>
        </p:nvSpPr>
        <p:spPr/>
        <p:txBody>
          <a:bodyPr>
            <a:normAutofit/>
          </a:bodyPr>
          <a:lstStyle/>
          <a:p>
            <a:pPr marL="0" indent="0">
              <a:buNone/>
            </a:pPr>
            <a:r>
              <a:rPr lang="en-US" sz="2800" dirty="0">
                <a:effectLst/>
                <a:ea typeface="Calibri" panose="020F0502020204030204" pitchFamily="34" charset="0"/>
                <a:cs typeface="Times New Roman" panose="02020603050405020304" pitchFamily="18" charset="0"/>
              </a:rPr>
              <a:t>A bar chart was made for the species variable based off the hawks data set; there is more red-tailed hawks compared to others.</a:t>
            </a:r>
          </a:p>
        </p:txBody>
      </p:sp>
      <p:pic>
        <p:nvPicPr>
          <p:cNvPr id="4" name="Audio 3">
            <a:hlinkClick r:id="" action="ppaction://media"/>
            <a:extLst>
              <a:ext uri="{FF2B5EF4-FFF2-40B4-BE49-F238E27FC236}">
                <a16:creationId xmlns:a16="http://schemas.microsoft.com/office/drawing/2014/main" id="{FA164D97-0ECF-4744-BA3E-643FD5DAFE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60055527"/>
      </p:ext>
    </p:extLst>
  </p:cSld>
  <p:clrMapOvr>
    <a:masterClrMapping/>
  </p:clrMapOvr>
  <mc:AlternateContent xmlns:mc="http://schemas.openxmlformats.org/markup-compatibility/2006" xmlns:p14="http://schemas.microsoft.com/office/powerpoint/2010/main">
    <mc:Choice Requires="p14">
      <p:transition spd="slow" p14:dur="2000" advTm="13756"/>
    </mc:Choice>
    <mc:Fallback xmlns="">
      <p:transition spd="slow" advTm="13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D8FBB-5FCE-44C6-80E3-CA5F948CF462}"/>
              </a:ext>
            </a:extLst>
          </p:cNvPr>
          <p:cNvSpPr>
            <a:spLocks noGrp="1"/>
          </p:cNvSpPr>
          <p:nvPr>
            <p:ph type="title"/>
          </p:nvPr>
        </p:nvSpPr>
        <p:spPr/>
        <p:txBody>
          <a:bodyPr/>
          <a:lstStyle/>
          <a:p>
            <a:r>
              <a:rPr lang="en-US" dirty="0"/>
              <a:t>Assumptions</a:t>
            </a:r>
          </a:p>
        </p:txBody>
      </p:sp>
      <p:sp>
        <p:nvSpPr>
          <p:cNvPr id="5" name="Content Placeholder 4">
            <a:extLst>
              <a:ext uri="{FF2B5EF4-FFF2-40B4-BE49-F238E27FC236}">
                <a16:creationId xmlns:a16="http://schemas.microsoft.com/office/drawing/2014/main" id="{DCDBE5C9-EFE0-4664-A93A-6EB405B8E5E2}"/>
              </a:ext>
            </a:extLst>
          </p:cNvPr>
          <p:cNvSpPr>
            <a:spLocks noGrp="1"/>
          </p:cNvSpPr>
          <p:nvPr>
            <p:ph idx="1"/>
          </p:nvPr>
        </p:nvSpPr>
        <p:spPr/>
        <p:txBody>
          <a:bodyPr>
            <a:normAutofit fontScale="70000" lnSpcReduction="20000"/>
          </a:bodyPr>
          <a:lstStyle/>
          <a:p>
            <a:pPr marL="342900" marR="0" lvl="0" indent="-342900">
              <a:lnSpc>
                <a:spcPct val="200000"/>
              </a:lnSpc>
              <a:spcBef>
                <a:spcPts val="0"/>
              </a:spcBef>
              <a:spcAft>
                <a:spcPts val="0"/>
              </a:spcAft>
              <a:buFont typeface="+mj-lt"/>
              <a:buAutoNum type="romanUcPeriod"/>
            </a:pPr>
            <a:r>
              <a:rPr lang="en-US" sz="1800" dirty="0">
                <a:effectLst/>
                <a:ea typeface="Calibri" panose="020F0502020204030204" pitchFamily="34" charset="0"/>
                <a:cs typeface="Times New Roman" panose="02020603050405020304" pitchFamily="18" charset="0"/>
              </a:rPr>
              <a:t>A Red-tailed hawk is the most species recorded, hence, will be the species to grow to maturity the most.</a:t>
            </a:r>
          </a:p>
          <a:p>
            <a:pPr marL="342900" marR="0" lvl="0" indent="-342900">
              <a:lnSpc>
                <a:spcPct val="200000"/>
              </a:lnSpc>
              <a:spcBef>
                <a:spcPts val="0"/>
              </a:spcBef>
              <a:spcAft>
                <a:spcPts val="0"/>
              </a:spcAft>
              <a:buFont typeface="+mj-lt"/>
              <a:buAutoNum type="romanUcPeriod"/>
            </a:pPr>
            <a:r>
              <a:rPr lang="en-US" sz="1800" dirty="0">
                <a:effectLst/>
                <a:ea typeface="Calibri" panose="020F0502020204030204" pitchFamily="34" charset="0"/>
                <a:cs typeface="Times New Roman" panose="02020603050405020304" pitchFamily="18" charset="0"/>
              </a:rPr>
              <a:t>Due to the Sharp-shinned hawk being identified from Cornell Lab of Ornithology for being the hawk to migrate the most in November, this hawk will be the most to take part in migration in the month of November.</a:t>
            </a:r>
          </a:p>
          <a:p>
            <a:pPr marL="342900" marR="0" lvl="0" indent="-342900">
              <a:lnSpc>
                <a:spcPct val="200000"/>
              </a:lnSpc>
              <a:spcBef>
                <a:spcPts val="0"/>
              </a:spcBef>
              <a:spcAft>
                <a:spcPts val="0"/>
              </a:spcAft>
              <a:buFont typeface="+mj-lt"/>
              <a:buAutoNum type="romanUcPeriod"/>
            </a:pPr>
            <a:r>
              <a:rPr lang="en-US" sz="1800" dirty="0">
                <a:effectLst/>
                <a:ea typeface="Calibri" panose="020F0502020204030204" pitchFamily="34" charset="0"/>
                <a:cs typeface="Times New Roman" panose="02020603050405020304" pitchFamily="18" charset="0"/>
              </a:rPr>
              <a:t>Due to the Red-tailed hawk being the largest out of the three hawk species recorded, it will have a lengthier hallux (or killing talon).</a:t>
            </a:r>
          </a:p>
          <a:p>
            <a:pPr marL="342900" marR="0" lvl="0" indent="-342900">
              <a:lnSpc>
                <a:spcPct val="200000"/>
              </a:lnSpc>
              <a:spcBef>
                <a:spcPts val="0"/>
              </a:spcBef>
              <a:spcAft>
                <a:spcPts val="800"/>
              </a:spcAft>
              <a:buFont typeface="+mj-lt"/>
              <a:buAutoNum type="romanUcPeriod"/>
            </a:pPr>
            <a:r>
              <a:rPr lang="en-US" sz="1800" dirty="0">
                <a:effectLst/>
                <a:ea typeface="Calibri" panose="020F0502020204030204" pitchFamily="34" charset="0"/>
                <a:cs typeface="Times New Roman" panose="02020603050405020304" pitchFamily="18" charset="0"/>
              </a:rPr>
              <a:t>If a hawk is immature, then it will tend to be captured more during afternoon times along with a Red-tailed hawk being the most prominent out of the three.</a:t>
            </a:r>
          </a:p>
          <a:p>
            <a:pPr marL="0" indent="0">
              <a:lnSpc>
                <a:spcPct val="200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Upon performing exploratory data analysis (or EDA) with bar charts and a boxplot as well as removing the NaN’s in the hallux variable column when considering the business questions, the red-tailed hawk will probably be the species of hawk that will take for the first three business questions but may fall through for maturity during capture time.</a:t>
            </a:r>
          </a:p>
        </p:txBody>
      </p:sp>
      <p:pic>
        <p:nvPicPr>
          <p:cNvPr id="4" name="Audio 3">
            <a:hlinkClick r:id="" action="ppaction://media"/>
            <a:extLst>
              <a:ext uri="{FF2B5EF4-FFF2-40B4-BE49-F238E27FC236}">
                <a16:creationId xmlns:a16="http://schemas.microsoft.com/office/drawing/2014/main" id="{6551AEF4-2E8C-4C3C-9799-AE9389611F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87283370"/>
      </p:ext>
    </p:extLst>
  </p:cSld>
  <p:clrMapOvr>
    <a:masterClrMapping/>
  </p:clrMapOvr>
  <mc:AlternateContent xmlns:mc="http://schemas.openxmlformats.org/markup-compatibility/2006" xmlns:p14="http://schemas.microsoft.com/office/powerpoint/2010/main">
    <mc:Choice Requires="p14">
      <p:transition spd="slow" p14:dur="2000" advTm="59847"/>
    </mc:Choice>
    <mc:Fallback xmlns="">
      <p:transition spd="slow" advTm="59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9805C-CEDE-4C84-ADC2-B3D5A52D0804}"/>
              </a:ext>
            </a:extLst>
          </p:cNvPr>
          <p:cNvSpPr>
            <a:spLocks noGrp="1"/>
          </p:cNvSpPr>
          <p:nvPr>
            <p:ph type="title"/>
          </p:nvPr>
        </p:nvSpPr>
        <p:spPr/>
        <p:txBody>
          <a:bodyPr/>
          <a:lstStyle/>
          <a:p>
            <a:r>
              <a:rPr lang="en-US" dirty="0"/>
              <a:t>Modeling/Methods</a:t>
            </a:r>
          </a:p>
        </p:txBody>
      </p:sp>
      <p:sp>
        <p:nvSpPr>
          <p:cNvPr id="5" name="Content Placeholder 4">
            <a:extLst>
              <a:ext uri="{FF2B5EF4-FFF2-40B4-BE49-F238E27FC236}">
                <a16:creationId xmlns:a16="http://schemas.microsoft.com/office/drawing/2014/main" id="{280F5C9D-8AAC-46DA-B240-71EC4DE81734}"/>
              </a:ext>
            </a:extLst>
          </p:cNvPr>
          <p:cNvSpPr>
            <a:spLocks noGrp="1"/>
          </p:cNvSpPr>
          <p:nvPr>
            <p:ph idx="1"/>
          </p:nvPr>
        </p:nvSpPr>
        <p:spPr/>
        <p:txBody>
          <a:bodyPr>
            <a:normAutofit/>
          </a:bodyPr>
          <a:lstStyle/>
          <a:p>
            <a:pPr marL="0" indent="0">
              <a:buNone/>
            </a:pPr>
            <a:r>
              <a:rPr lang="en-US" sz="3200" dirty="0">
                <a:effectLst/>
                <a:ea typeface="Calibri" panose="020F0502020204030204" pitchFamily="34" charset="0"/>
                <a:cs typeface="Times New Roman" panose="02020603050405020304" pitchFamily="18" charset="0"/>
              </a:rPr>
              <a:t>To perform this data analysis of the varying specific measurements, clustering models will be built for age, month, and hallux versus the species of hawks while a regression model will be built on capture time, age, </a:t>
            </a:r>
            <a:r>
              <a:rPr lang="en-US" sz="3200" dirty="0">
                <a:ea typeface="Calibri" panose="020F0502020204030204" pitchFamily="34" charset="0"/>
                <a:cs typeface="Times New Roman" panose="02020603050405020304" pitchFamily="18" charset="0"/>
              </a:rPr>
              <a:t>&amp;</a:t>
            </a:r>
            <a:r>
              <a:rPr lang="en-US" sz="3200" dirty="0">
                <a:effectLst/>
                <a:ea typeface="Calibri" panose="020F0502020204030204" pitchFamily="34" charset="0"/>
                <a:cs typeface="Times New Roman" panose="02020603050405020304" pitchFamily="18" charset="0"/>
              </a:rPr>
              <a:t> species of hawks versus the hallux.</a:t>
            </a:r>
          </a:p>
        </p:txBody>
      </p:sp>
      <p:pic>
        <p:nvPicPr>
          <p:cNvPr id="4" name="Audio 3">
            <a:hlinkClick r:id="" action="ppaction://media"/>
            <a:extLst>
              <a:ext uri="{FF2B5EF4-FFF2-40B4-BE49-F238E27FC236}">
                <a16:creationId xmlns:a16="http://schemas.microsoft.com/office/drawing/2014/main" id="{6F10E945-B267-4EA2-B10E-E0949C2269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11970208"/>
      </p:ext>
    </p:extLst>
  </p:cSld>
  <p:clrMapOvr>
    <a:masterClrMapping/>
  </p:clrMapOvr>
  <mc:AlternateContent xmlns:mc="http://schemas.openxmlformats.org/markup-compatibility/2006" xmlns:p14="http://schemas.microsoft.com/office/powerpoint/2010/main">
    <mc:Choice Requires="p14">
      <p:transition spd="slow" p14:dur="2000" advTm="16963"/>
    </mc:Choice>
    <mc:Fallback xmlns="">
      <p:transition spd="slow" advTm="16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A51C3-B5A8-41A6-B0DB-1F2FBE6478FA}"/>
              </a:ext>
            </a:extLst>
          </p:cNvPr>
          <p:cNvSpPr>
            <a:spLocks noGrp="1"/>
          </p:cNvSpPr>
          <p:nvPr>
            <p:ph type="title"/>
          </p:nvPr>
        </p:nvSpPr>
        <p:spPr/>
        <p:txBody>
          <a:bodyPr/>
          <a:lstStyle/>
          <a:p>
            <a:r>
              <a:rPr lang="en-US" dirty="0"/>
              <a:t>Deployment/Results</a:t>
            </a:r>
          </a:p>
        </p:txBody>
      </p:sp>
      <p:sp>
        <p:nvSpPr>
          <p:cNvPr id="3" name="Content Placeholder 2">
            <a:extLst>
              <a:ext uri="{FF2B5EF4-FFF2-40B4-BE49-F238E27FC236}">
                <a16:creationId xmlns:a16="http://schemas.microsoft.com/office/drawing/2014/main" id="{2811F64A-A559-4B1D-867F-5B37E5369099}"/>
              </a:ext>
            </a:extLst>
          </p:cNvPr>
          <p:cNvSpPr>
            <a:spLocks noGrp="1"/>
          </p:cNvSpPr>
          <p:nvPr>
            <p:ph idx="1"/>
          </p:nvPr>
        </p:nvSpPr>
        <p:spPr/>
        <p:txBody>
          <a:bodyPr>
            <a:normAutofit/>
          </a:bodyPr>
          <a:lstStyle/>
          <a:p>
            <a:pPr marL="0" indent="0">
              <a:buNone/>
            </a:pPr>
            <a:r>
              <a:rPr lang="en-US" sz="3200" dirty="0">
                <a:effectLst/>
                <a:ea typeface="Calibri" panose="020F0502020204030204" pitchFamily="34" charset="0"/>
                <a:cs typeface="Times New Roman" panose="02020603050405020304" pitchFamily="18" charset="0"/>
              </a:rPr>
              <a:t>After building clustering models for age, month, and hallux versus the species of hawks as well as a regression model for capture time, age, &amp; species of hawks versus the hallux, a performance check on the models will be executed to deliberate whether these models correspond to the hypotheses.</a:t>
            </a:r>
          </a:p>
        </p:txBody>
      </p:sp>
      <p:pic>
        <p:nvPicPr>
          <p:cNvPr id="5" name="Audio 4">
            <a:hlinkClick r:id="" action="ppaction://media"/>
            <a:extLst>
              <a:ext uri="{FF2B5EF4-FFF2-40B4-BE49-F238E27FC236}">
                <a16:creationId xmlns:a16="http://schemas.microsoft.com/office/drawing/2014/main" id="{440B822F-162B-4FBD-9F93-DD3839B93F5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21163587"/>
      </p:ext>
    </p:extLst>
  </p:cSld>
  <p:clrMapOvr>
    <a:masterClrMapping/>
  </p:clrMapOvr>
  <mc:AlternateContent xmlns:mc="http://schemas.openxmlformats.org/markup-compatibility/2006" xmlns:p14="http://schemas.microsoft.com/office/powerpoint/2010/main">
    <mc:Choice Requires="p14">
      <p:transition spd="slow" p14:dur="2000" advTm="22138"/>
    </mc:Choice>
    <mc:Fallback xmlns="">
      <p:transition spd="slow" advTm="221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A51C3-B5A8-41A6-B0DB-1F2FBE6478FA}"/>
              </a:ext>
            </a:extLst>
          </p:cNvPr>
          <p:cNvSpPr>
            <a:spLocks noGrp="1"/>
          </p:cNvSpPr>
          <p:nvPr>
            <p:ph type="title"/>
          </p:nvPr>
        </p:nvSpPr>
        <p:spPr/>
        <p:txBody>
          <a:bodyPr/>
          <a:lstStyle/>
          <a:p>
            <a:r>
              <a:rPr lang="en-US" dirty="0"/>
              <a:t>Deployment/Results cont.</a:t>
            </a:r>
          </a:p>
        </p:txBody>
      </p:sp>
      <p:sp>
        <p:nvSpPr>
          <p:cNvPr id="3" name="Text Placeholder 2">
            <a:extLst>
              <a:ext uri="{FF2B5EF4-FFF2-40B4-BE49-F238E27FC236}">
                <a16:creationId xmlns:a16="http://schemas.microsoft.com/office/drawing/2014/main" id="{92142603-F69D-4486-BDBE-8881BBFAB4B1}"/>
              </a:ext>
            </a:extLst>
          </p:cNvPr>
          <p:cNvSpPr>
            <a:spLocks noGrp="1"/>
          </p:cNvSpPr>
          <p:nvPr>
            <p:ph type="body" idx="1"/>
          </p:nvPr>
        </p:nvSpPr>
        <p:spPr/>
        <p:txBody>
          <a:bodyPr>
            <a:normAutofit fontScale="92500"/>
          </a:bodyPr>
          <a:lstStyle/>
          <a:p>
            <a:r>
              <a:rPr lang="en-US" dirty="0"/>
              <a:t>Cross table of species of hawks vs age</a:t>
            </a:r>
          </a:p>
        </p:txBody>
      </p:sp>
      <p:graphicFrame>
        <p:nvGraphicFramePr>
          <p:cNvPr id="9" name="Content Placeholder 8">
            <a:extLst>
              <a:ext uri="{FF2B5EF4-FFF2-40B4-BE49-F238E27FC236}">
                <a16:creationId xmlns:a16="http://schemas.microsoft.com/office/drawing/2014/main" id="{7A13BEBD-0AF4-4630-8CFE-92AFF8B69EF6}"/>
              </a:ext>
            </a:extLst>
          </p:cNvPr>
          <p:cNvGraphicFramePr>
            <a:graphicFrameLocks noGrp="1"/>
          </p:cNvGraphicFramePr>
          <p:nvPr>
            <p:ph sz="half" idx="2"/>
          </p:nvPr>
        </p:nvGraphicFramePr>
        <p:xfrm>
          <a:off x="1069975" y="3363806"/>
          <a:ext cx="4664076" cy="2021101"/>
        </p:xfrm>
        <a:graphic>
          <a:graphicData uri="http://schemas.openxmlformats.org/drawingml/2006/table">
            <a:tbl>
              <a:tblPr/>
              <a:tblGrid>
                <a:gridCol w="1166019">
                  <a:extLst>
                    <a:ext uri="{9D8B030D-6E8A-4147-A177-3AD203B41FA5}">
                      <a16:colId xmlns:a16="http://schemas.microsoft.com/office/drawing/2014/main" val="2382353800"/>
                    </a:ext>
                  </a:extLst>
                </a:gridCol>
                <a:gridCol w="1166019">
                  <a:extLst>
                    <a:ext uri="{9D8B030D-6E8A-4147-A177-3AD203B41FA5}">
                      <a16:colId xmlns:a16="http://schemas.microsoft.com/office/drawing/2014/main" val="1256695473"/>
                    </a:ext>
                  </a:extLst>
                </a:gridCol>
                <a:gridCol w="1166019">
                  <a:extLst>
                    <a:ext uri="{9D8B030D-6E8A-4147-A177-3AD203B41FA5}">
                      <a16:colId xmlns:a16="http://schemas.microsoft.com/office/drawing/2014/main" val="2748372498"/>
                    </a:ext>
                  </a:extLst>
                </a:gridCol>
                <a:gridCol w="1166019">
                  <a:extLst>
                    <a:ext uri="{9D8B030D-6E8A-4147-A177-3AD203B41FA5}">
                      <a16:colId xmlns:a16="http://schemas.microsoft.com/office/drawing/2014/main" val="791101294"/>
                    </a:ext>
                  </a:extLst>
                </a:gridCol>
              </a:tblGrid>
              <a:tr h="297983">
                <a:tc>
                  <a:txBody>
                    <a:bodyPr/>
                    <a:lstStyle/>
                    <a:p>
                      <a:pPr fontAlgn="b"/>
                      <a:r>
                        <a:rPr lang="en-US" sz="1500">
                          <a:effectLst/>
                        </a:rPr>
                        <a:t>Species</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fontAlgn="b"/>
                      <a:r>
                        <a:rPr lang="en-US" sz="1500">
                          <a:effectLst/>
                        </a:rPr>
                        <a:t>Adult</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fontAlgn="b"/>
                      <a:r>
                        <a:rPr lang="en-US" sz="1500">
                          <a:effectLst/>
                        </a:rPr>
                        <a:t>Immature</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fontAlgn="b"/>
                      <a:r>
                        <a:rPr lang="en-US" sz="1500" b="1">
                          <a:effectLst/>
                        </a:rPr>
                        <a:t>Total</a:t>
                      </a:r>
                      <a:endParaRPr lang="en-US" sz="1500">
                        <a:effectLst/>
                      </a:endParaRP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040685348"/>
                  </a:ext>
                </a:extLst>
              </a:tr>
              <a:tr h="297983">
                <a:tc>
                  <a:txBody>
                    <a:bodyPr/>
                    <a:lstStyle/>
                    <a:p>
                      <a:pPr fontAlgn="t"/>
                      <a:r>
                        <a:rPr lang="en-US" sz="1500">
                          <a:effectLst/>
                        </a:rPr>
                        <a:t>Cooper’s</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32</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38</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70</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87376886"/>
                  </a:ext>
                </a:extLst>
              </a:tr>
              <a:tr h="297983">
                <a:tc>
                  <a:txBody>
                    <a:bodyPr/>
                    <a:lstStyle/>
                    <a:p>
                      <a:pPr fontAlgn="t"/>
                      <a:r>
                        <a:rPr lang="en-US" sz="1500">
                          <a:effectLst/>
                        </a:rPr>
                        <a:t>Red-tailed</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123</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454</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577</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190574741"/>
                  </a:ext>
                </a:extLst>
              </a:tr>
              <a:tr h="531186">
                <a:tc>
                  <a:txBody>
                    <a:bodyPr/>
                    <a:lstStyle/>
                    <a:p>
                      <a:pPr fontAlgn="t"/>
                      <a:r>
                        <a:rPr lang="en-US" sz="1500">
                          <a:effectLst/>
                        </a:rPr>
                        <a:t>Sharp-shinned</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69</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192</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261</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73235228"/>
                  </a:ext>
                </a:extLst>
              </a:tr>
              <a:tr h="297983">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579100185"/>
                  </a:ext>
                </a:extLst>
              </a:tr>
              <a:tr h="297983">
                <a:tc>
                  <a:txBody>
                    <a:bodyPr/>
                    <a:lstStyle/>
                    <a:p>
                      <a:pPr fontAlgn="t"/>
                      <a:r>
                        <a:rPr lang="en-US" sz="1500" b="1">
                          <a:effectLst/>
                        </a:rPr>
                        <a:t>Total</a:t>
                      </a:r>
                      <a:endParaRPr lang="en-US" sz="1500">
                        <a:effectLst/>
                      </a:endParaRP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1500">
                          <a:effectLst/>
                        </a:rPr>
                        <a:t>224</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1500">
                          <a:effectLst/>
                        </a:rPr>
                        <a:t>684</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1500" dirty="0">
                          <a:effectLst/>
                        </a:rPr>
                        <a:t>908</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0074073"/>
                  </a:ext>
                </a:extLst>
              </a:tr>
            </a:tbl>
          </a:graphicData>
        </a:graphic>
      </p:graphicFrame>
      <p:sp>
        <p:nvSpPr>
          <p:cNvPr id="8" name="Content Placeholder 7">
            <a:extLst>
              <a:ext uri="{FF2B5EF4-FFF2-40B4-BE49-F238E27FC236}">
                <a16:creationId xmlns:a16="http://schemas.microsoft.com/office/drawing/2014/main" id="{9951ADC4-393D-4617-A960-DA707C4890F3}"/>
              </a:ext>
            </a:extLst>
          </p:cNvPr>
          <p:cNvSpPr>
            <a:spLocks noGrp="1"/>
          </p:cNvSpPr>
          <p:nvPr>
            <p:ph sz="quarter" idx="4"/>
          </p:nvPr>
        </p:nvSpPr>
        <p:spPr/>
        <p:txBody>
          <a:bodyPr>
            <a:normAutofit/>
          </a:bodyPr>
          <a:lstStyle/>
          <a:p>
            <a:pPr marL="0" indent="0">
              <a:buNone/>
            </a:pPr>
            <a:r>
              <a:rPr lang="en-US" sz="2000" dirty="0">
                <a:effectLst/>
                <a:ea typeface="Calibri" panose="020F0502020204030204" pitchFamily="34" charset="0"/>
                <a:cs typeface="Times New Roman" panose="02020603050405020304" pitchFamily="18" charset="0"/>
              </a:rPr>
              <a:t>A cross table was ultimately utilized for the species of hawks versus the age of a hawk which concluded that a Red-tailed hawk is the most out of the three species of hawks that grew to maturity or better known as adulthood. There is no performance on the cross table as it is not a model.</a:t>
            </a:r>
          </a:p>
        </p:txBody>
      </p:sp>
      <p:pic>
        <p:nvPicPr>
          <p:cNvPr id="5" name="Audio 4">
            <a:hlinkClick r:id="" action="ppaction://media"/>
            <a:extLst>
              <a:ext uri="{FF2B5EF4-FFF2-40B4-BE49-F238E27FC236}">
                <a16:creationId xmlns:a16="http://schemas.microsoft.com/office/drawing/2014/main" id="{F199B85E-FEDB-447F-ACD3-CBA366FC52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87521367"/>
      </p:ext>
    </p:extLst>
  </p:cSld>
  <p:clrMapOvr>
    <a:masterClrMapping/>
  </p:clrMapOvr>
  <mc:AlternateContent xmlns:mc="http://schemas.openxmlformats.org/markup-compatibility/2006" xmlns:p14="http://schemas.microsoft.com/office/powerpoint/2010/main">
    <mc:Choice Requires="p14">
      <p:transition spd="slow" p14:dur="2000" advTm="23647"/>
    </mc:Choice>
    <mc:Fallback xmlns="">
      <p:transition spd="slow" advTm="236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A51C3-B5A8-41A6-B0DB-1F2FBE6478FA}"/>
              </a:ext>
            </a:extLst>
          </p:cNvPr>
          <p:cNvSpPr>
            <a:spLocks noGrp="1"/>
          </p:cNvSpPr>
          <p:nvPr>
            <p:ph type="title"/>
          </p:nvPr>
        </p:nvSpPr>
        <p:spPr/>
        <p:txBody>
          <a:bodyPr/>
          <a:lstStyle/>
          <a:p>
            <a:r>
              <a:rPr lang="en-US" dirty="0"/>
              <a:t>Deployment/Results cont.</a:t>
            </a:r>
          </a:p>
        </p:txBody>
      </p:sp>
      <p:sp>
        <p:nvSpPr>
          <p:cNvPr id="3" name="Text Placeholder 2">
            <a:extLst>
              <a:ext uri="{FF2B5EF4-FFF2-40B4-BE49-F238E27FC236}">
                <a16:creationId xmlns:a16="http://schemas.microsoft.com/office/drawing/2014/main" id="{07DC55A7-7EE4-474A-BC5B-87FDB956A401}"/>
              </a:ext>
            </a:extLst>
          </p:cNvPr>
          <p:cNvSpPr>
            <a:spLocks noGrp="1"/>
          </p:cNvSpPr>
          <p:nvPr>
            <p:ph type="body" idx="1"/>
          </p:nvPr>
        </p:nvSpPr>
        <p:spPr/>
        <p:txBody>
          <a:bodyPr>
            <a:normAutofit fontScale="92500" lnSpcReduction="20000"/>
          </a:bodyPr>
          <a:lstStyle/>
          <a:p>
            <a:r>
              <a:rPr lang="en-US" dirty="0"/>
              <a:t>Cross table of species of hawks vs month</a:t>
            </a:r>
          </a:p>
        </p:txBody>
      </p:sp>
      <p:graphicFrame>
        <p:nvGraphicFramePr>
          <p:cNvPr id="9" name="Content Placeholder 8">
            <a:extLst>
              <a:ext uri="{FF2B5EF4-FFF2-40B4-BE49-F238E27FC236}">
                <a16:creationId xmlns:a16="http://schemas.microsoft.com/office/drawing/2014/main" id="{0031DF72-7816-4A54-A98D-4A24A48BAB8B}"/>
              </a:ext>
            </a:extLst>
          </p:cNvPr>
          <p:cNvGraphicFramePr>
            <a:graphicFrameLocks noGrp="1"/>
          </p:cNvGraphicFramePr>
          <p:nvPr>
            <p:ph sz="half" idx="2"/>
            <p:extLst>
              <p:ext uri="{D42A27DB-BD31-4B8C-83A1-F6EECF244321}">
                <p14:modId xmlns:p14="http://schemas.microsoft.com/office/powerpoint/2010/main" val="3249472847"/>
              </p:ext>
            </p:extLst>
          </p:nvPr>
        </p:nvGraphicFramePr>
        <p:xfrm>
          <a:off x="443345" y="2897400"/>
          <a:ext cx="5930820" cy="2953913"/>
        </p:xfrm>
        <a:graphic>
          <a:graphicData uri="http://schemas.openxmlformats.org/drawingml/2006/table">
            <a:tbl>
              <a:tblPr/>
              <a:tblGrid>
                <a:gridCol w="988470">
                  <a:extLst>
                    <a:ext uri="{9D8B030D-6E8A-4147-A177-3AD203B41FA5}">
                      <a16:colId xmlns:a16="http://schemas.microsoft.com/office/drawing/2014/main" val="2714336776"/>
                    </a:ext>
                  </a:extLst>
                </a:gridCol>
                <a:gridCol w="988470">
                  <a:extLst>
                    <a:ext uri="{9D8B030D-6E8A-4147-A177-3AD203B41FA5}">
                      <a16:colId xmlns:a16="http://schemas.microsoft.com/office/drawing/2014/main" val="975352951"/>
                    </a:ext>
                  </a:extLst>
                </a:gridCol>
                <a:gridCol w="988470">
                  <a:extLst>
                    <a:ext uri="{9D8B030D-6E8A-4147-A177-3AD203B41FA5}">
                      <a16:colId xmlns:a16="http://schemas.microsoft.com/office/drawing/2014/main" val="1544104853"/>
                    </a:ext>
                  </a:extLst>
                </a:gridCol>
                <a:gridCol w="988470">
                  <a:extLst>
                    <a:ext uri="{9D8B030D-6E8A-4147-A177-3AD203B41FA5}">
                      <a16:colId xmlns:a16="http://schemas.microsoft.com/office/drawing/2014/main" val="1300512966"/>
                    </a:ext>
                  </a:extLst>
                </a:gridCol>
                <a:gridCol w="988470">
                  <a:extLst>
                    <a:ext uri="{9D8B030D-6E8A-4147-A177-3AD203B41FA5}">
                      <a16:colId xmlns:a16="http://schemas.microsoft.com/office/drawing/2014/main" val="249136814"/>
                    </a:ext>
                  </a:extLst>
                </a:gridCol>
                <a:gridCol w="988470">
                  <a:extLst>
                    <a:ext uri="{9D8B030D-6E8A-4147-A177-3AD203B41FA5}">
                      <a16:colId xmlns:a16="http://schemas.microsoft.com/office/drawing/2014/main" val="2869581690"/>
                    </a:ext>
                  </a:extLst>
                </a:gridCol>
              </a:tblGrid>
              <a:tr h="531186">
                <a:tc>
                  <a:txBody>
                    <a:bodyPr/>
                    <a:lstStyle/>
                    <a:p>
                      <a:pPr fontAlgn="b"/>
                      <a:r>
                        <a:rPr lang="en-US" sz="1500">
                          <a:effectLst/>
                        </a:rPr>
                        <a:t>Species</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fontAlgn="b"/>
                      <a:r>
                        <a:rPr lang="en-US" sz="1500">
                          <a:effectLst/>
                        </a:rPr>
                        <a:t>August</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fontAlgn="b"/>
                      <a:r>
                        <a:rPr lang="en-US" sz="1500">
                          <a:effectLst/>
                        </a:rPr>
                        <a:t>September</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fontAlgn="b"/>
                      <a:r>
                        <a:rPr lang="en-US" sz="1500">
                          <a:effectLst/>
                        </a:rPr>
                        <a:t>October</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fontAlgn="b"/>
                      <a:r>
                        <a:rPr lang="en-US" sz="1500">
                          <a:effectLst/>
                        </a:rPr>
                        <a:t>November</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fontAlgn="b"/>
                      <a:r>
                        <a:rPr lang="en-US" sz="1500" b="1">
                          <a:effectLst/>
                        </a:rPr>
                        <a:t>Total</a:t>
                      </a:r>
                      <a:endParaRPr lang="en-US" sz="1500">
                        <a:effectLst/>
                      </a:endParaRP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103690297"/>
                  </a:ext>
                </a:extLst>
              </a:tr>
              <a:tr h="531186">
                <a:tc>
                  <a:txBody>
                    <a:bodyPr/>
                    <a:lstStyle/>
                    <a:p>
                      <a:pPr fontAlgn="t"/>
                      <a:r>
                        <a:rPr lang="en-US" sz="1500">
                          <a:effectLst/>
                        </a:rPr>
                        <a:t>Cooper’s</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0</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31</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34</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5</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70</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977589441"/>
                  </a:ext>
                </a:extLst>
              </a:tr>
              <a:tr h="531186">
                <a:tc>
                  <a:txBody>
                    <a:bodyPr/>
                    <a:lstStyle/>
                    <a:p>
                      <a:pPr fontAlgn="t"/>
                      <a:r>
                        <a:rPr lang="en-US" sz="1500">
                          <a:effectLst/>
                        </a:rPr>
                        <a:t>Red-tailed</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1</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150</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314</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112</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577</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660493423"/>
                  </a:ext>
                </a:extLst>
              </a:tr>
              <a:tr h="531186">
                <a:tc>
                  <a:txBody>
                    <a:bodyPr/>
                    <a:lstStyle/>
                    <a:p>
                      <a:pPr fontAlgn="t"/>
                      <a:r>
                        <a:rPr lang="en-US" sz="1500">
                          <a:effectLst/>
                        </a:rPr>
                        <a:t>Sharp-shinned</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0</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112</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114</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35</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261</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784589513"/>
                  </a:ext>
                </a:extLst>
              </a:tr>
              <a:tr h="531186">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25008476"/>
                  </a:ext>
                </a:extLst>
              </a:tr>
              <a:tr h="297983">
                <a:tc>
                  <a:txBody>
                    <a:bodyPr/>
                    <a:lstStyle/>
                    <a:p>
                      <a:pPr fontAlgn="t"/>
                      <a:r>
                        <a:rPr lang="en-US" sz="1500" b="1">
                          <a:effectLst/>
                        </a:rPr>
                        <a:t>Total</a:t>
                      </a:r>
                      <a:endParaRPr lang="en-US" sz="1500">
                        <a:effectLst/>
                      </a:endParaRP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1500">
                          <a:effectLst/>
                        </a:rPr>
                        <a:t>1</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1500">
                          <a:effectLst/>
                        </a:rPr>
                        <a:t>293</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1500">
                          <a:effectLst/>
                        </a:rPr>
                        <a:t>462</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1500">
                          <a:effectLst/>
                        </a:rPr>
                        <a:t>152</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1500" dirty="0">
                          <a:effectLst/>
                        </a:rPr>
                        <a:t>908</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937262269"/>
                  </a:ext>
                </a:extLst>
              </a:tr>
            </a:tbl>
          </a:graphicData>
        </a:graphic>
      </p:graphicFrame>
      <p:sp>
        <p:nvSpPr>
          <p:cNvPr id="8" name="Content Placeholder 7">
            <a:extLst>
              <a:ext uri="{FF2B5EF4-FFF2-40B4-BE49-F238E27FC236}">
                <a16:creationId xmlns:a16="http://schemas.microsoft.com/office/drawing/2014/main" id="{B56AD25C-4BBF-4C80-A276-A37F704B5795}"/>
              </a:ext>
            </a:extLst>
          </p:cNvPr>
          <p:cNvSpPr>
            <a:spLocks noGrp="1"/>
          </p:cNvSpPr>
          <p:nvPr>
            <p:ph sz="quarter" idx="4"/>
          </p:nvPr>
        </p:nvSpPr>
        <p:spPr/>
        <p:txBody>
          <a:bodyPr>
            <a:noAutofit/>
          </a:bodyPr>
          <a:lstStyle/>
          <a:p>
            <a:pPr marL="0" indent="0">
              <a:buNone/>
            </a:pPr>
            <a:r>
              <a:rPr lang="en-US" sz="1200" dirty="0">
                <a:effectLst/>
                <a:ea typeface="Calibri" panose="020F0502020204030204" pitchFamily="34" charset="0"/>
                <a:cs typeface="Times New Roman" panose="02020603050405020304" pitchFamily="18" charset="0"/>
              </a:rPr>
              <a:t>A cluster model was built for the month variable by first creating a dissimilarity matrix, followed by a multivariate gradient plot based off the dissimilarity matrix. The best number of clusters that would fit the month variable was 4, so a multidimensional scaling plot was projected for the month variable which was colored by the PAM cluster. Another plot was visualized of the species of hawks and PAM cluster for the month variable. Lastly, a cross table was showcased to indicate that </a:t>
            </a:r>
            <a:r>
              <a:rPr lang="en-US" sz="1200" dirty="0">
                <a:ea typeface="Calibri" panose="020F0502020204030204" pitchFamily="34" charset="0"/>
                <a:cs typeface="Times New Roman" panose="02020603050405020304" pitchFamily="18" charset="0"/>
              </a:rPr>
              <a:t>Cooper’s</a:t>
            </a:r>
            <a:r>
              <a:rPr lang="en-US" sz="1200" dirty="0">
                <a:effectLst/>
                <a:ea typeface="Calibri" panose="020F0502020204030204" pitchFamily="34" charset="0"/>
                <a:cs typeface="Times New Roman" panose="02020603050405020304" pitchFamily="18" charset="0"/>
              </a:rPr>
              <a:t> hawks was the most out of the three species of hawks to participate in migration in the month of November. The performance on the model built was nearly 100% accurate.</a:t>
            </a:r>
          </a:p>
        </p:txBody>
      </p:sp>
      <p:pic>
        <p:nvPicPr>
          <p:cNvPr id="5" name="Audio 4">
            <a:hlinkClick r:id="" action="ppaction://media"/>
            <a:extLst>
              <a:ext uri="{FF2B5EF4-FFF2-40B4-BE49-F238E27FC236}">
                <a16:creationId xmlns:a16="http://schemas.microsoft.com/office/drawing/2014/main" id="{B3E75A40-0023-48F5-BF3D-DABEA998112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696402254"/>
      </p:ext>
    </p:extLst>
  </p:cSld>
  <p:clrMapOvr>
    <a:masterClrMapping/>
  </p:clrMapOvr>
  <mc:AlternateContent xmlns:mc="http://schemas.openxmlformats.org/markup-compatibility/2006" xmlns:p14="http://schemas.microsoft.com/office/powerpoint/2010/main">
    <mc:Choice Requires="p14">
      <p:transition spd="slow" p14:dur="2000" advTm="50861"/>
    </mc:Choice>
    <mc:Fallback xmlns="">
      <p:transition spd="slow" advTm="50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A51C3-B5A8-41A6-B0DB-1F2FBE6478FA}"/>
              </a:ext>
            </a:extLst>
          </p:cNvPr>
          <p:cNvSpPr>
            <a:spLocks noGrp="1"/>
          </p:cNvSpPr>
          <p:nvPr>
            <p:ph type="title"/>
          </p:nvPr>
        </p:nvSpPr>
        <p:spPr/>
        <p:txBody>
          <a:bodyPr/>
          <a:lstStyle/>
          <a:p>
            <a:r>
              <a:rPr lang="en-US" dirty="0"/>
              <a:t>Deployment/Results cont.</a:t>
            </a:r>
          </a:p>
        </p:txBody>
      </p:sp>
      <p:sp>
        <p:nvSpPr>
          <p:cNvPr id="3" name="Text Placeholder 2">
            <a:extLst>
              <a:ext uri="{FF2B5EF4-FFF2-40B4-BE49-F238E27FC236}">
                <a16:creationId xmlns:a16="http://schemas.microsoft.com/office/drawing/2014/main" id="{D079CF15-A9EA-49A3-831D-10C978447344}"/>
              </a:ext>
            </a:extLst>
          </p:cNvPr>
          <p:cNvSpPr>
            <a:spLocks noGrp="1"/>
          </p:cNvSpPr>
          <p:nvPr>
            <p:ph type="body" idx="1"/>
          </p:nvPr>
        </p:nvSpPr>
        <p:spPr/>
        <p:txBody>
          <a:bodyPr>
            <a:normAutofit fontScale="92500" lnSpcReduction="20000"/>
          </a:bodyPr>
          <a:lstStyle/>
          <a:p>
            <a:r>
              <a:rPr lang="en-US" dirty="0"/>
              <a:t>Cross table of species of hawks vs hallux</a:t>
            </a:r>
          </a:p>
        </p:txBody>
      </p:sp>
      <p:graphicFrame>
        <p:nvGraphicFramePr>
          <p:cNvPr id="9" name="Content Placeholder 8">
            <a:extLst>
              <a:ext uri="{FF2B5EF4-FFF2-40B4-BE49-F238E27FC236}">
                <a16:creationId xmlns:a16="http://schemas.microsoft.com/office/drawing/2014/main" id="{AA226846-610C-4E6B-9705-60734B6DCF89}"/>
              </a:ext>
            </a:extLst>
          </p:cNvPr>
          <p:cNvGraphicFramePr>
            <a:graphicFrameLocks noGrp="1"/>
          </p:cNvGraphicFramePr>
          <p:nvPr>
            <p:ph sz="half" idx="2"/>
          </p:nvPr>
        </p:nvGraphicFramePr>
        <p:xfrm>
          <a:off x="1069975" y="3778390"/>
          <a:ext cx="4664074" cy="1191932"/>
        </p:xfrm>
        <a:graphic>
          <a:graphicData uri="http://schemas.openxmlformats.org/drawingml/2006/table">
            <a:tbl>
              <a:tblPr/>
              <a:tblGrid>
                <a:gridCol w="2332037">
                  <a:extLst>
                    <a:ext uri="{9D8B030D-6E8A-4147-A177-3AD203B41FA5}">
                      <a16:colId xmlns:a16="http://schemas.microsoft.com/office/drawing/2014/main" val="1336041299"/>
                    </a:ext>
                  </a:extLst>
                </a:gridCol>
                <a:gridCol w="2332037">
                  <a:extLst>
                    <a:ext uri="{9D8B030D-6E8A-4147-A177-3AD203B41FA5}">
                      <a16:colId xmlns:a16="http://schemas.microsoft.com/office/drawing/2014/main" val="446394113"/>
                    </a:ext>
                  </a:extLst>
                </a:gridCol>
              </a:tblGrid>
              <a:tr h="297983">
                <a:tc>
                  <a:txBody>
                    <a:bodyPr/>
                    <a:lstStyle/>
                    <a:p>
                      <a:pPr fontAlgn="b"/>
                      <a:r>
                        <a:rPr lang="en-US" sz="1500">
                          <a:effectLst/>
                        </a:rPr>
                        <a:t>Species</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tc>
                  <a:txBody>
                    <a:bodyPr/>
                    <a:lstStyle/>
                    <a:p>
                      <a:pPr fontAlgn="b"/>
                      <a:r>
                        <a:rPr lang="en-US" sz="1500">
                          <a:effectLst/>
                        </a:rPr>
                        <a:t>Hallux Avg</a:t>
                      </a:r>
                    </a:p>
                  </a:txBody>
                  <a:tcPr marL="32389" marR="32389" marT="32389" marB="32389" anchor="b">
                    <a:lnL>
                      <a:noFill/>
                    </a:lnL>
                    <a:lnR>
                      <a:noFill/>
                    </a:lnR>
                    <a:lnT>
                      <a:noFill/>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319408806"/>
                  </a:ext>
                </a:extLst>
              </a:tr>
              <a:tr h="297983">
                <a:tc>
                  <a:txBody>
                    <a:bodyPr/>
                    <a:lstStyle/>
                    <a:p>
                      <a:pPr fontAlgn="t"/>
                      <a:r>
                        <a:rPr lang="en-US" sz="1500">
                          <a:effectLst/>
                        </a:rPr>
                        <a:t>Cooper’s</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22.82</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319684918"/>
                  </a:ext>
                </a:extLst>
              </a:tr>
              <a:tr h="297983">
                <a:tc>
                  <a:txBody>
                    <a:bodyPr/>
                    <a:lstStyle/>
                    <a:p>
                      <a:pPr fontAlgn="t"/>
                      <a:r>
                        <a:rPr lang="en-US" sz="1500">
                          <a:effectLst/>
                        </a:rPr>
                        <a:t>Red-tailed</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tc>
                  <a:txBody>
                    <a:bodyPr/>
                    <a:lstStyle/>
                    <a:p>
                      <a:pPr fontAlgn="t"/>
                      <a:r>
                        <a:rPr lang="en-US" sz="1500">
                          <a:effectLst/>
                        </a:rPr>
                        <a:t>31.96</a:t>
                      </a:r>
                    </a:p>
                  </a:txBody>
                  <a:tcPr marL="32389" marR="32389" marT="32389" marB="32389">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680082338"/>
                  </a:ext>
                </a:extLst>
              </a:tr>
              <a:tr h="297983">
                <a:tc>
                  <a:txBody>
                    <a:bodyPr/>
                    <a:lstStyle/>
                    <a:p>
                      <a:pPr fontAlgn="t"/>
                      <a:r>
                        <a:rPr lang="en-US" sz="1500">
                          <a:effectLst/>
                        </a:rPr>
                        <a:t>Sharp-shinned</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tc>
                  <a:txBody>
                    <a:bodyPr/>
                    <a:lstStyle/>
                    <a:p>
                      <a:pPr fontAlgn="t"/>
                      <a:r>
                        <a:rPr lang="en-US" sz="1500" dirty="0">
                          <a:effectLst/>
                        </a:rPr>
                        <a:t>15.10</a:t>
                      </a:r>
                    </a:p>
                  </a:txBody>
                  <a:tcPr marL="32389" marR="32389" marT="32389" marB="32389">
                    <a:lnL>
                      <a:noFill/>
                    </a:lnL>
                    <a:lnR>
                      <a:noFill/>
                    </a:lnR>
                    <a:lnT w="7620"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296711389"/>
                  </a:ext>
                </a:extLst>
              </a:tr>
            </a:tbl>
          </a:graphicData>
        </a:graphic>
      </p:graphicFrame>
      <p:sp>
        <p:nvSpPr>
          <p:cNvPr id="8" name="Content Placeholder 7">
            <a:extLst>
              <a:ext uri="{FF2B5EF4-FFF2-40B4-BE49-F238E27FC236}">
                <a16:creationId xmlns:a16="http://schemas.microsoft.com/office/drawing/2014/main" id="{DB11472C-A4CA-416F-8D78-B4BF423BB8DD}"/>
              </a:ext>
            </a:extLst>
          </p:cNvPr>
          <p:cNvSpPr>
            <a:spLocks noGrp="1"/>
          </p:cNvSpPr>
          <p:nvPr>
            <p:ph sz="quarter" idx="4"/>
          </p:nvPr>
        </p:nvSpPr>
        <p:spPr/>
        <p:txBody>
          <a:bodyPr>
            <a:normAutofit/>
          </a:bodyPr>
          <a:lstStyle/>
          <a:p>
            <a:pPr marL="0" indent="0">
              <a:buNone/>
            </a:pPr>
            <a:r>
              <a:rPr lang="en-US" sz="1200" dirty="0">
                <a:effectLst/>
                <a:ea typeface="Calibri" panose="020F0502020204030204" pitchFamily="34" charset="0"/>
                <a:cs typeface="Times New Roman" panose="02020603050405020304" pitchFamily="18" charset="0"/>
              </a:rPr>
              <a:t>A cluster model was built for the hallux variable by first creating a dissimilarity matrix, followed by a multivariate gradient plot based off the dissimilarity matrix. The best number of clusters that would fit the hallux variable was 2, so a multidimensional scaling plot was projected for the hallux variable which was colored by the PAM cluster. Another plot was visualized of the species of hawks and PAM cluster for the hallux variable. Lastly, a cross table was showcased to indicate that Red-tailed hawks was the most out of the three species of hawks to have a lengthier hallux or killing talon. The performance on the model built was nearly 100% accurate.</a:t>
            </a:r>
          </a:p>
        </p:txBody>
      </p:sp>
      <p:pic>
        <p:nvPicPr>
          <p:cNvPr id="5" name="Audio 4">
            <a:hlinkClick r:id="" action="ppaction://media"/>
            <a:extLst>
              <a:ext uri="{FF2B5EF4-FFF2-40B4-BE49-F238E27FC236}">
                <a16:creationId xmlns:a16="http://schemas.microsoft.com/office/drawing/2014/main" id="{30EAA488-A9A8-4C11-B40B-CA7AE2B1E5A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83493103"/>
      </p:ext>
    </p:extLst>
  </p:cSld>
  <p:clrMapOvr>
    <a:masterClrMapping/>
  </p:clrMapOvr>
  <mc:AlternateContent xmlns:mc="http://schemas.openxmlformats.org/markup-compatibility/2006" xmlns:p14="http://schemas.microsoft.com/office/powerpoint/2010/main">
    <mc:Choice Requires="p14">
      <p:transition spd="slow" p14:dur="2000" advTm="45451"/>
    </mc:Choice>
    <mc:Fallback xmlns="">
      <p:transition spd="slow" advTm="45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A51C3-B5A8-41A6-B0DB-1F2FBE6478FA}"/>
              </a:ext>
            </a:extLst>
          </p:cNvPr>
          <p:cNvSpPr>
            <a:spLocks noGrp="1"/>
          </p:cNvSpPr>
          <p:nvPr>
            <p:ph type="title"/>
          </p:nvPr>
        </p:nvSpPr>
        <p:spPr/>
        <p:txBody>
          <a:bodyPr/>
          <a:lstStyle/>
          <a:p>
            <a:r>
              <a:rPr lang="en-US" dirty="0"/>
              <a:t>Deployment/Results cont.</a:t>
            </a:r>
          </a:p>
        </p:txBody>
      </p:sp>
      <p:sp>
        <p:nvSpPr>
          <p:cNvPr id="3" name="Text Placeholder 2">
            <a:extLst>
              <a:ext uri="{FF2B5EF4-FFF2-40B4-BE49-F238E27FC236}">
                <a16:creationId xmlns:a16="http://schemas.microsoft.com/office/drawing/2014/main" id="{A631C102-5946-4958-9931-53F683F4733D}"/>
              </a:ext>
            </a:extLst>
          </p:cNvPr>
          <p:cNvSpPr>
            <a:spLocks noGrp="1"/>
          </p:cNvSpPr>
          <p:nvPr>
            <p:ph type="body" idx="1"/>
          </p:nvPr>
        </p:nvSpPr>
        <p:spPr/>
        <p:txBody>
          <a:bodyPr>
            <a:normAutofit fontScale="85000" lnSpcReduction="20000"/>
          </a:bodyPr>
          <a:lstStyle/>
          <a:p>
            <a:r>
              <a:rPr lang="en-US" dirty="0"/>
              <a:t>Regression plot </a:t>
            </a:r>
            <a:r>
              <a:rPr lang="en-US" sz="2000" dirty="0">
                <a:cs typeface="Times New Roman" panose="02020603050405020304" pitchFamily="18" charset="0"/>
              </a:rPr>
              <a:t>of</a:t>
            </a:r>
            <a:r>
              <a:rPr lang="en-US" sz="2000" dirty="0">
                <a:effectLst/>
                <a:ea typeface="Calibri" panose="020F0502020204030204" pitchFamily="34" charset="0"/>
                <a:cs typeface="Times New Roman" panose="02020603050405020304" pitchFamily="18" charset="0"/>
              </a:rPr>
              <a:t> capture time, age, and species of hawks vs the hallux</a:t>
            </a:r>
            <a:endParaRPr lang="en-US" dirty="0"/>
          </a:p>
        </p:txBody>
      </p:sp>
      <p:pic>
        <p:nvPicPr>
          <p:cNvPr id="10" name="Content Placeholder 9" descr="Chart, line chart&#10;&#10;Description automatically generated">
            <a:extLst>
              <a:ext uri="{FF2B5EF4-FFF2-40B4-BE49-F238E27FC236}">
                <a16:creationId xmlns:a16="http://schemas.microsoft.com/office/drawing/2014/main" id="{10CBCEF0-7603-4EA2-8693-12072FD8C0A3}"/>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069975" y="2918862"/>
            <a:ext cx="4664075" cy="2910988"/>
          </a:xfrm>
        </p:spPr>
      </p:pic>
      <p:sp>
        <p:nvSpPr>
          <p:cNvPr id="8" name="Content Placeholder 7">
            <a:extLst>
              <a:ext uri="{FF2B5EF4-FFF2-40B4-BE49-F238E27FC236}">
                <a16:creationId xmlns:a16="http://schemas.microsoft.com/office/drawing/2014/main" id="{03331E31-02C7-4B37-8B85-61A169851347}"/>
              </a:ext>
            </a:extLst>
          </p:cNvPr>
          <p:cNvSpPr>
            <a:spLocks noGrp="1"/>
          </p:cNvSpPr>
          <p:nvPr>
            <p:ph sz="quarter" idx="4"/>
          </p:nvPr>
        </p:nvSpPr>
        <p:spPr/>
        <p:txBody>
          <a:bodyPr>
            <a:normAutofit/>
          </a:bodyPr>
          <a:lstStyle/>
          <a:p>
            <a:pPr marL="0" indent="0">
              <a:buNone/>
            </a:pPr>
            <a:r>
              <a:rPr lang="en-US" sz="1200" dirty="0">
                <a:effectLst/>
                <a:ea typeface="Calibri" panose="020F0502020204030204" pitchFamily="34" charset="0"/>
                <a:cs typeface="Times New Roman" panose="02020603050405020304" pitchFamily="18" charset="0"/>
              </a:rPr>
              <a:t>A regression model was built for capture time, age, and species of hawks versus the hallux variable. A table was first created for the three different variables: capture time, species, and age, followed by a regression model being constructed with the hallux variable against the factors: capture time, species, and age. A projection of the summary of the regression model was portrayed while an observation of the confidence intervals of the model was presented as well. Lastly, various plots were exhibited based off the regression model. The performance on the model built was highly inaccurate consequently having no relationship between the three variables versus the hallux column in the hawks data set.</a:t>
            </a:r>
          </a:p>
        </p:txBody>
      </p:sp>
      <p:pic>
        <p:nvPicPr>
          <p:cNvPr id="5" name="Audio 4">
            <a:hlinkClick r:id="" action="ppaction://media"/>
            <a:extLst>
              <a:ext uri="{FF2B5EF4-FFF2-40B4-BE49-F238E27FC236}">
                <a16:creationId xmlns:a16="http://schemas.microsoft.com/office/drawing/2014/main" id="{A9C39EA1-7976-420A-9A56-27EE1ACECE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67731256"/>
      </p:ext>
    </p:extLst>
  </p:cSld>
  <p:clrMapOvr>
    <a:masterClrMapping/>
  </p:clrMapOvr>
  <mc:AlternateContent xmlns:mc="http://schemas.openxmlformats.org/markup-compatibility/2006" xmlns:p14="http://schemas.microsoft.com/office/powerpoint/2010/main">
    <mc:Choice Requires="p14">
      <p:transition spd="slow" p14:dur="2000" advTm="51442"/>
    </mc:Choice>
    <mc:Fallback xmlns="">
      <p:transition spd="slow" advTm="51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F53B5A3-94BC-4D85-B546-2C56CF3F01CE}"/>
              </a:ext>
            </a:extLst>
          </p:cNvPr>
          <p:cNvSpPr>
            <a:spLocks noGrp="1"/>
          </p:cNvSpPr>
          <p:nvPr>
            <p:ph type="title"/>
          </p:nvPr>
        </p:nvSpPr>
        <p:spPr/>
        <p:txBody>
          <a:bodyPr/>
          <a:lstStyle/>
          <a:p>
            <a:r>
              <a:rPr lang="en-US" dirty="0"/>
              <a:t>Abstract</a:t>
            </a:r>
          </a:p>
        </p:txBody>
      </p:sp>
      <p:sp>
        <p:nvSpPr>
          <p:cNvPr id="7" name="Content Placeholder 6">
            <a:extLst>
              <a:ext uri="{FF2B5EF4-FFF2-40B4-BE49-F238E27FC236}">
                <a16:creationId xmlns:a16="http://schemas.microsoft.com/office/drawing/2014/main" id="{4AA4E0DC-61FC-4D14-8CB9-5A1D67037836}"/>
              </a:ext>
            </a:extLst>
          </p:cNvPr>
          <p:cNvSpPr>
            <a:spLocks noGrp="1"/>
          </p:cNvSpPr>
          <p:nvPr>
            <p:ph sz="half" idx="2"/>
          </p:nvPr>
        </p:nvSpPr>
        <p:spPr/>
        <p:txBody>
          <a:bodyPr>
            <a:normAutofit fontScale="92500" lnSpcReduction="20000"/>
          </a:bodyPr>
          <a:lstStyle/>
          <a:p>
            <a:pPr marL="0" indent="0">
              <a:buNone/>
            </a:pPr>
            <a:r>
              <a:rPr lang="en-US" dirty="0">
                <a:effectLst/>
              </a:rPr>
              <a:t>Hawks are a part of a large group of predatory birds with varying species that include sharp talons and beaks (see Appendix A). At the Cornell College in Mount Vernon, Iowa from the years 1992 through 2003, a study on various measurements on three different hawk species (Cooper’s, Red-tailed, and Sharp-shinned) was performed. A data analysis will be performed on the three different species of hawks based off specific measurements of the winged creature.</a:t>
            </a:r>
          </a:p>
        </p:txBody>
      </p:sp>
      <p:sp>
        <p:nvSpPr>
          <p:cNvPr id="8" name="Text Placeholder 7">
            <a:extLst>
              <a:ext uri="{FF2B5EF4-FFF2-40B4-BE49-F238E27FC236}">
                <a16:creationId xmlns:a16="http://schemas.microsoft.com/office/drawing/2014/main" id="{CBBAC1D7-2811-467B-B396-33EEF88D0F47}"/>
              </a:ext>
            </a:extLst>
          </p:cNvPr>
          <p:cNvSpPr>
            <a:spLocks noGrp="1"/>
          </p:cNvSpPr>
          <p:nvPr>
            <p:ph type="body" sz="quarter" idx="3"/>
          </p:nvPr>
        </p:nvSpPr>
        <p:spPr/>
        <p:txBody>
          <a:bodyPr/>
          <a:lstStyle/>
          <a:p>
            <a:r>
              <a:rPr lang="en-US" dirty="0"/>
              <a:t>Figure 1	</a:t>
            </a:r>
            <a:r>
              <a:rPr lang="en-US" b="0" i="1" dirty="0"/>
              <a:t>Skeleton of Hawk</a:t>
            </a:r>
            <a:endParaRPr lang="en-US" dirty="0"/>
          </a:p>
        </p:txBody>
      </p:sp>
      <p:pic>
        <p:nvPicPr>
          <p:cNvPr id="11" name="Content Placeholder 10" descr="Diagram&#10;&#10;Description automatically generated">
            <a:extLst>
              <a:ext uri="{FF2B5EF4-FFF2-40B4-BE49-F238E27FC236}">
                <a16:creationId xmlns:a16="http://schemas.microsoft.com/office/drawing/2014/main" id="{5CE9B93D-162D-44E5-BF07-43210D0357AB}"/>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7124564" y="2792413"/>
            <a:ext cx="3330846" cy="3163887"/>
          </a:xfrm>
        </p:spPr>
      </p:pic>
      <p:pic>
        <p:nvPicPr>
          <p:cNvPr id="10" name="Audio 9">
            <a:hlinkClick r:id="" action="ppaction://media"/>
            <a:extLst>
              <a:ext uri="{FF2B5EF4-FFF2-40B4-BE49-F238E27FC236}">
                <a16:creationId xmlns:a16="http://schemas.microsoft.com/office/drawing/2014/main" id="{905C341D-0411-4269-A55F-8FD10AD689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1502070"/>
      </p:ext>
    </p:extLst>
  </p:cSld>
  <p:clrMapOvr>
    <a:masterClrMapping/>
  </p:clrMapOvr>
  <mc:AlternateContent xmlns:mc="http://schemas.openxmlformats.org/markup-compatibility/2006" xmlns:p14="http://schemas.microsoft.com/office/powerpoint/2010/main">
    <mc:Choice Requires="p14">
      <p:transition spd="slow" p14:dur="2000" advTm="33307"/>
    </mc:Choice>
    <mc:Fallback xmlns="">
      <p:transition spd="slow" advTm="33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6A9D6-6A98-4CF8-A4B1-4BB8169A97AE}"/>
              </a:ext>
            </a:extLst>
          </p:cNvPr>
          <p:cNvSpPr>
            <a:spLocks noGrp="1"/>
          </p:cNvSpPr>
          <p:nvPr>
            <p:ph type="title"/>
          </p:nvPr>
        </p:nvSpPr>
        <p:spPr/>
        <p:txBody>
          <a:bodyPr/>
          <a:lstStyle/>
          <a:p>
            <a:r>
              <a:rPr lang="en-US" dirty="0"/>
              <a:t>Summary &amp; Conclusions</a:t>
            </a:r>
          </a:p>
        </p:txBody>
      </p:sp>
      <p:sp>
        <p:nvSpPr>
          <p:cNvPr id="3" name="Content Placeholder 2">
            <a:extLst>
              <a:ext uri="{FF2B5EF4-FFF2-40B4-BE49-F238E27FC236}">
                <a16:creationId xmlns:a16="http://schemas.microsoft.com/office/drawing/2014/main" id="{A65DD461-E22A-4D3E-A838-2B24FB22FA6D}"/>
              </a:ext>
            </a:extLst>
          </p:cNvPr>
          <p:cNvSpPr>
            <a:spLocks noGrp="1"/>
          </p:cNvSpPr>
          <p:nvPr>
            <p:ph idx="1"/>
          </p:nvPr>
        </p:nvSpPr>
        <p:spPr/>
        <p:txBody>
          <a:bodyPr>
            <a:normAutofit/>
          </a:bodyPr>
          <a:lstStyle/>
          <a:p>
            <a:pPr marL="0" indent="0">
              <a:buNone/>
            </a:pPr>
            <a:r>
              <a:rPr lang="en-US" sz="2400" dirty="0">
                <a:effectLst/>
                <a:ea typeface="Calibri" panose="020F0502020204030204" pitchFamily="34" charset="0"/>
              </a:rPr>
              <a:t>Since the hawks dataset is structurally formatted in a way where there is some data preparation or wrangling that needs to be done, the more legwork will be building the models based off the business questions proposed to the business problem of which measurements contribute to the survival of the winged animal. Following the CRISP-DM process, after the models have been built, a performance check of whether the models are up to par for answering the business problem will be administered.</a:t>
            </a:r>
            <a:endParaRPr lang="en-US" sz="2400" dirty="0"/>
          </a:p>
        </p:txBody>
      </p:sp>
      <p:pic>
        <p:nvPicPr>
          <p:cNvPr id="4" name="Audio 3">
            <a:hlinkClick r:id="" action="ppaction://media"/>
            <a:extLst>
              <a:ext uri="{FF2B5EF4-FFF2-40B4-BE49-F238E27FC236}">
                <a16:creationId xmlns:a16="http://schemas.microsoft.com/office/drawing/2014/main" id="{7A5CCDA5-D788-475F-BFE9-84E355E75A8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61847727"/>
      </p:ext>
    </p:extLst>
  </p:cSld>
  <p:clrMapOvr>
    <a:masterClrMapping/>
  </p:clrMapOvr>
  <mc:AlternateContent xmlns:mc="http://schemas.openxmlformats.org/markup-compatibility/2006" xmlns:p14="http://schemas.microsoft.com/office/powerpoint/2010/main">
    <mc:Choice Requires="p14">
      <p:transition spd="slow" p14:dur="2000" advTm="27130"/>
    </mc:Choice>
    <mc:Fallback xmlns="">
      <p:transition spd="slow" advTm="271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42B35-2E04-4344-89D1-7E4C40200FCB}"/>
              </a:ext>
            </a:extLst>
          </p:cNvPr>
          <p:cNvSpPr>
            <a:spLocks noGrp="1"/>
          </p:cNvSpPr>
          <p:nvPr>
            <p:ph type="title"/>
          </p:nvPr>
        </p:nvSpPr>
        <p:spPr/>
        <p:txBody>
          <a:bodyPr/>
          <a:lstStyle/>
          <a:p>
            <a:r>
              <a:rPr lang="en-US" dirty="0"/>
              <a:t>Summary &amp; Conclusions cont.</a:t>
            </a:r>
          </a:p>
        </p:txBody>
      </p:sp>
      <p:sp>
        <p:nvSpPr>
          <p:cNvPr id="3" name="Content Placeholder 2">
            <a:extLst>
              <a:ext uri="{FF2B5EF4-FFF2-40B4-BE49-F238E27FC236}">
                <a16:creationId xmlns:a16="http://schemas.microsoft.com/office/drawing/2014/main" id="{4D0656E7-1DDB-497A-8616-C7B54EA9BE2E}"/>
              </a:ext>
            </a:extLst>
          </p:cNvPr>
          <p:cNvSpPr>
            <a:spLocks noGrp="1"/>
          </p:cNvSpPr>
          <p:nvPr>
            <p:ph idx="1"/>
          </p:nvPr>
        </p:nvSpPr>
        <p:spPr/>
        <p:txBody>
          <a:bodyPr>
            <a:normAutofit/>
          </a:bodyPr>
          <a:lstStyle/>
          <a:p>
            <a:pPr marL="0" indent="0">
              <a:buNone/>
            </a:pPr>
            <a:r>
              <a:rPr lang="en-US" sz="2400" dirty="0">
                <a:effectLst/>
                <a:ea typeface="Calibri" panose="020F0502020204030204" pitchFamily="34" charset="0"/>
              </a:rPr>
              <a:t>For the first question, the Red-tailed hawk was the most species of hawks that grew to adulthood. For the second question, the Cooper’s hawk was the most species of hawks to participate in migration in the month of November. For the third question, the Red-tailed hawk was the most species of hawks with the lengthier hallux (or killing talon). Finally, the last question deemed invalid, indicating that capture time has nothing to do with the age (adult or immature) of a species of hawks versus the hallux.</a:t>
            </a:r>
            <a:endParaRPr lang="en-US" sz="2400" dirty="0"/>
          </a:p>
        </p:txBody>
      </p:sp>
      <p:pic>
        <p:nvPicPr>
          <p:cNvPr id="4" name="Audio 3">
            <a:hlinkClick r:id="" action="ppaction://media"/>
            <a:extLst>
              <a:ext uri="{FF2B5EF4-FFF2-40B4-BE49-F238E27FC236}">
                <a16:creationId xmlns:a16="http://schemas.microsoft.com/office/drawing/2014/main" id="{CB8D6A4A-B892-45DB-9C48-DAF0857BD9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48501423"/>
      </p:ext>
    </p:extLst>
  </p:cSld>
  <p:clrMapOvr>
    <a:masterClrMapping/>
  </p:clrMapOvr>
  <mc:AlternateContent xmlns:mc="http://schemas.openxmlformats.org/markup-compatibility/2006" xmlns:p14="http://schemas.microsoft.com/office/powerpoint/2010/main">
    <mc:Choice Requires="p14">
      <p:transition spd="slow" p14:dur="2000" advTm="29104"/>
    </mc:Choice>
    <mc:Fallback xmlns="">
      <p:transition spd="slow" advTm="29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774B0-0FFB-4113-B706-990CEC178088}"/>
              </a:ext>
            </a:extLst>
          </p:cNvPr>
          <p:cNvSpPr>
            <a:spLocks noGrp="1"/>
          </p:cNvSpPr>
          <p:nvPr>
            <p:ph type="title"/>
          </p:nvPr>
        </p:nvSpPr>
        <p:spPr/>
        <p:txBody>
          <a:bodyPr/>
          <a:lstStyle/>
          <a:p>
            <a:r>
              <a:rPr lang="en-US" dirty="0"/>
              <a:t>Summary &amp; Conclusions cont.</a:t>
            </a:r>
          </a:p>
        </p:txBody>
      </p:sp>
      <p:sp>
        <p:nvSpPr>
          <p:cNvPr id="3" name="Content Placeholder 2">
            <a:extLst>
              <a:ext uri="{FF2B5EF4-FFF2-40B4-BE49-F238E27FC236}">
                <a16:creationId xmlns:a16="http://schemas.microsoft.com/office/drawing/2014/main" id="{12C7F548-E0C5-460B-AD49-98504355ACEF}"/>
              </a:ext>
            </a:extLst>
          </p:cNvPr>
          <p:cNvSpPr>
            <a:spLocks noGrp="1"/>
          </p:cNvSpPr>
          <p:nvPr>
            <p:ph idx="1"/>
          </p:nvPr>
        </p:nvSpPr>
        <p:spPr/>
        <p:txBody>
          <a:bodyPr>
            <a:normAutofit/>
          </a:bodyPr>
          <a:lstStyle/>
          <a:p>
            <a:pPr marL="0" indent="0">
              <a:buNone/>
            </a:pPr>
            <a:r>
              <a:rPr lang="en-US" sz="2000" dirty="0">
                <a:effectLst/>
                <a:ea typeface="Calibri" panose="020F0502020204030204" pitchFamily="34" charset="0"/>
              </a:rPr>
              <a:t>Lastly, an understanding of what the data analysis of the hawks dataset will be executed. This data analysis on a data set known as hawks was not subpar to perform, yet it has a lot of bias. Due to </a:t>
            </a:r>
            <a:r>
              <a:rPr lang="en-US" sz="2000">
                <a:effectLst/>
                <a:ea typeface="Calibri" panose="020F0502020204030204" pitchFamily="34" charset="0"/>
              </a:rPr>
              <a:t>the Red-tailed </a:t>
            </a:r>
            <a:r>
              <a:rPr lang="en-US" sz="2000" dirty="0">
                <a:effectLst/>
                <a:ea typeface="Calibri" panose="020F0502020204030204" pitchFamily="34" charset="0"/>
              </a:rPr>
              <a:t>hawk being the most common species of hawks in the Western Hemisphere, there was a more abundant amount of test subjects or observations within the dataset for that specific species of hawks, thus, translating to a partiality of </a:t>
            </a:r>
            <a:r>
              <a:rPr lang="en-US" sz="2000">
                <a:effectLst/>
                <a:ea typeface="Calibri" panose="020F0502020204030204" pitchFamily="34" charset="0"/>
              </a:rPr>
              <a:t>the Red-tailed </a:t>
            </a:r>
            <a:r>
              <a:rPr lang="en-US" sz="2000" dirty="0">
                <a:effectLst/>
                <a:ea typeface="Calibri" panose="020F0502020204030204" pitchFamily="34" charset="0"/>
              </a:rPr>
              <a:t>hawk over the other two species of hawks as it pertains to the business questions based off the business problem. Although, the age and the hallux of a hawk contribute the most to survival of a species of hawks.</a:t>
            </a:r>
            <a:endParaRPr lang="en-US" sz="2000" dirty="0"/>
          </a:p>
        </p:txBody>
      </p:sp>
      <p:pic>
        <p:nvPicPr>
          <p:cNvPr id="4" name="Audio 3">
            <a:hlinkClick r:id="" action="ppaction://media"/>
            <a:extLst>
              <a:ext uri="{FF2B5EF4-FFF2-40B4-BE49-F238E27FC236}">
                <a16:creationId xmlns:a16="http://schemas.microsoft.com/office/drawing/2014/main" id="{61AA5CD8-76EE-4455-8595-96DD233825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33853686"/>
      </p:ext>
    </p:extLst>
  </p:cSld>
  <p:clrMapOvr>
    <a:masterClrMapping/>
  </p:clrMapOvr>
  <mc:AlternateContent xmlns:mc="http://schemas.openxmlformats.org/markup-compatibility/2006" xmlns:p14="http://schemas.microsoft.com/office/powerpoint/2010/main">
    <mc:Choice Requires="p14">
      <p:transition spd="slow" p14:dur="2000" advTm="46148"/>
    </mc:Choice>
    <mc:Fallback xmlns="">
      <p:transition spd="slow" advTm="46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4CC54-6DF4-416F-B68A-68FE1DBA6FDD}"/>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F38601E6-A8DC-46D3-9AF7-E426F6BF4592}"/>
              </a:ext>
            </a:extLst>
          </p:cNvPr>
          <p:cNvSpPr>
            <a:spLocks noGrp="1"/>
          </p:cNvSpPr>
          <p:nvPr>
            <p:ph idx="1"/>
          </p:nvPr>
        </p:nvSpPr>
        <p:spPr/>
        <p:txBody>
          <a:bodyPr>
            <a:normAutofit fontScale="62500" lnSpcReduction="20000"/>
          </a:bodyPr>
          <a:lstStyle/>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Cooper’s hawk. (n.d.). </a:t>
            </a:r>
            <a:r>
              <a:rPr lang="en-US" sz="1400" u="sng" dirty="0">
                <a:solidFill>
                  <a:srgbClr val="0000FF"/>
                </a:solidFill>
                <a:effectLst/>
                <a:ea typeface="Calibri" panose="020F0502020204030204" pitchFamily="34" charset="0"/>
                <a:cs typeface="Times New Roman" panose="02020603050405020304" pitchFamily="18" charset="0"/>
                <a:hlinkClick r:id="rId4"/>
              </a:rPr>
              <a:t>Cooper's hawk - Wikipedia</a:t>
            </a:r>
            <a:endParaRPr lang="en-US" sz="14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Hawk. (n.d.). Retrieved from </a:t>
            </a:r>
            <a:r>
              <a:rPr lang="en-US" sz="1400" u="sng" dirty="0">
                <a:solidFill>
                  <a:srgbClr val="0000FF"/>
                </a:solidFill>
                <a:effectLst/>
                <a:ea typeface="Calibri" panose="020F0502020204030204" pitchFamily="34" charset="0"/>
                <a:cs typeface="Times New Roman" panose="02020603050405020304" pitchFamily="18" charset="0"/>
                <a:hlinkClick r:id="rId5"/>
              </a:rPr>
              <a:t>Hawk - Description, Habitat, Image, Diet, and Interesting Facts (animals.net)</a:t>
            </a:r>
            <a:endParaRPr lang="en-US" sz="14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Identification of Small Accipiters Sharp-shinned Hawk vs. Cooper’s Hawk. (n.d.). Retrieved from </a:t>
            </a:r>
            <a:r>
              <a:rPr lang="en-US" sz="1400" u="sng" dirty="0">
                <a:solidFill>
                  <a:srgbClr val="0000FF"/>
                </a:solidFill>
                <a:effectLst/>
                <a:ea typeface="Calibri" panose="020F0502020204030204" pitchFamily="34" charset="0"/>
                <a:cs typeface="Times New Roman" panose="02020603050405020304" pitchFamily="18" charset="0"/>
                <a:hlinkClick r:id="rId6"/>
              </a:rPr>
              <a:t>Coopers Hawk vs. Sharp-Shinned Hawk Identification (birdwatching-bliss.com)</a:t>
            </a:r>
            <a:endParaRPr lang="en-US" sz="14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Lund, N. (2015, September 18). </a:t>
            </a:r>
            <a:r>
              <a:rPr lang="en-US" sz="1400" i="1" dirty="0">
                <a:effectLst/>
                <a:ea typeface="Calibri" panose="020F0502020204030204" pitchFamily="34" charset="0"/>
                <a:cs typeface="Times New Roman" panose="02020603050405020304" pitchFamily="18" charset="0"/>
              </a:rPr>
              <a:t>A Beginner’s Guide to IDing Cooper’s and Sharp-Shinned Hawks</a:t>
            </a:r>
            <a:r>
              <a:rPr lang="en-US" sz="1400" dirty="0">
                <a:effectLst/>
                <a:ea typeface="Calibri" panose="020F0502020204030204" pitchFamily="34" charset="0"/>
                <a:cs typeface="Times New Roman" panose="02020603050405020304" pitchFamily="18" charset="0"/>
              </a:rPr>
              <a:t>. </a:t>
            </a:r>
            <a:r>
              <a:rPr lang="en-US" sz="1400" u="sng" dirty="0">
                <a:solidFill>
                  <a:srgbClr val="0000FF"/>
                </a:solidFill>
                <a:effectLst/>
                <a:ea typeface="Calibri" panose="020F0502020204030204" pitchFamily="34" charset="0"/>
                <a:cs typeface="Times New Roman" panose="02020603050405020304" pitchFamily="18" charset="0"/>
                <a:hlinkClick r:id="rId7"/>
              </a:rPr>
              <a:t>A Beginner’s Guide to IDing Cooper’s and Sharp-Shinned Hawks | Audubon</a:t>
            </a:r>
            <a:r>
              <a:rPr lang="en-US" sz="1400" dirty="0">
                <a:effectLst/>
                <a:ea typeface="Calibri" panose="020F0502020204030204" pitchFamily="34" charset="0"/>
                <a:cs typeface="Times New Roman" panose="02020603050405020304" pitchFamily="18" charset="0"/>
              </a:rPr>
              <a:t>. Audubon.</a:t>
            </a: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Measurements on Three Hawk Species. (n.d.). Retrieved from </a:t>
            </a:r>
            <a:r>
              <a:rPr lang="en-US" sz="1400" u="sng" dirty="0">
                <a:solidFill>
                  <a:srgbClr val="0000FF"/>
                </a:solidFill>
                <a:effectLst/>
                <a:ea typeface="Calibri" panose="020F0502020204030204" pitchFamily="34" charset="0"/>
                <a:cs typeface="Times New Roman" panose="02020603050405020304" pitchFamily="18" charset="0"/>
                <a:hlinkClick r:id="rId8"/>
              </a:rPr>
              <a:t>R: Measurements on Three Hawk Species (vincentarelbundock.github.io)</a:t>
            </a:r>
            <a:endParaRPr lang="en-US" sz="14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Red-tailed hawk. (n.d.). Retrieved from </a:t>
            </a:r>
            <a:r>
              <a:rPr lang="en-US" sz="1400" u="sng" dirty="0">
                <a:solidFill>
                  <a:srgbClr val="0000FF"/>
                </a:solidFill>
                <a:effectLst/>
                <a:ea typeface="Calibri" panose="020F0502020204030204" pitchFamily="34" charset="0"/>
                <a:cs typeface="Times New Roman" panose="02020603050405020304" pitchFamily="18" charset="0"/>
                <a:hlinkClick r:id="rId9"/>
              </a:rPr>
              <a:t>Red-tailed hawk - Wikipedia</a:t>
            </a:r>
            <a:endParaRPr lang="en-US" sz="14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Rosemary. (2014, September 3). </a:t>
            </a:r>
            <a:r>
              <a:rPr lang="en-US" sz="1400" i="1" dirty="0">
                <a:effectLst/>
                <a:ea typeface="Calibri" panose="020F0502020204030204" pitchFamily="34" charset="0"/>
                <a:cs typeface="Times New Roman" panose="02020603050405020304" pitchFamily="18" charset="0"/>
              </a:rPr>
              <a:t>Know Your Hawks</a:t>
            </a:r>
            <a:r>
              <a:rPr lang="en-US" sz="1400" dirty="0">
                <a:effectLst/>
                <a:ea typeface="Calibri" panose="020F0502020204030204" pitchFamily="34" charset="0"/>
                <a:cs typeface="Times New Roman" panose="02020603050405020304" pitchFamily="18" charset="0"/>
              </a:rPr>
              <a:t>. </a:t>
            </a:r>
            <a:r>
              <a:rPr lang="en-US" sz="1400" u="sng" dirty="0">
                <a:solidFill>
                  <a:srgbClr val="0000FF"/>
                </a:solidFill>
                <a:effectLst/>
                <a:ea typeface="Calibri" panose="020F0502020204030204" pitchFamily="34" charset="0"/>
                <a:cs typeface="Times New Roman" panose="02020603050405020304" pitchFamily="18" charset="0"/>
                <a:hlinkClick r:id="rId10"/>
              </a:rPr>
              <a:t>Know Your Hawks | Your Great Outdoors (massaudubon.org)</a:t>
            </a:r>
            <a:r>
              <a:rPr lang="en-US" sz="1400" dirty="0">
                <a:effectLst/>
                <a:ea typeface="Calibri" panose="020F0502020204030204" pitchFamily="34" charset="0"/>
                <a:cs typeface="Times New Roman" panose="02020603050405020304" pitchFamily="18" charset="0"/>
              </a:rPr>
              <a:t>. Massa Audubon.</a:t>
            </a: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Sharp-shinned Hawk. (n.d.). Retrieved from </a:t>
            </a:r>
            <a:r>
              <a:rPr lang="en-US" sz="1400" u="sng" dirty="0">
                <a:solidFill>
                  <a:srgbClr val="0000FF"/>
                </a:solidFill>
                <a:effectLst/>
                <a:ea typeface="Calibri" panose="020F0502020204030204" pitchFamily="34" charset="0"/>
                <a:cs typeface="Times New Roman" panose="02020603050405020304" pitchFamily="18" charset="0"/>
                <a:hlinkClick r:id="rId11"/>
              </a:rPr>
              <a:t>Sharp-shinned Hawk Identification, All About Birds, Cornell Lab of Ornithology</a:t>
            </a:r>
            <a:endParaRPr lang="en-US" sz="14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Sharp-shinned hawk. (n.d.). Retrieved from </a:t>
            </a:r>
            <a:r>
              <a:rPr lang="en-US" sz="1400" u="sng" dirty="0">
                <a:solidFill>
                  <a:srgbClr val="0000FF"/>
                </a:solidFill>
                <a:effectLst/>
                <a:ea typeface="Calibri" panose="020F0502020204030204" pitchFamily="34" charset="0"/>
                <a:cs typeface="Times New Roman" panose="02020603050405020304" pitchFamily="18" charset="0"/>
                <a:hlinkClick r:id="rId12"/>
              </a:rPr>
              <a:t>Sharp-shinned hawk – Wikipedia</a:t>
            </a:r>
            <a:endParaRPr lang="en-US" sz="1400" u="sng" dirty="0">
              <a:solidFill>
                <a:srgbClr val="0000FF"/>
              </a:solidFill>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Stiteler, S. (2016). </a:t>
            </a:r>
            <a:r>
              <a:rPr lang="en-US" sz="1400" i="1" dirty="0">
                <a:effectLst/>
                <a:ea typeface="Calibri" panose="020F0502020204030204" pitchFamily="34" charset="0"/>
                <a:cs typeface="Times New Roman" panose="02020603050405020304" pitchFamily="18" charset="0"/>
              </a:rPr>
              <a:t>Six Quick Questions to Help You Identify Red-Tailed Hawks</a:t>
            </a:r>
            <a:r>
              <a:rPr lang="en-US" sz="1400" dirty="0">
                <a:effectLst/>
                <a:ea typeface="Calibri" panose="020F0502020204030204" pitchFamily="34" charset="0"/>
                <a:cs typeface="Times New Roman" panose="02020603050405020304" pitchFamily="18" charset="0"/>
              </a:rPr>
              <a:t>. </a:t>
            </a:r>
            <a:r>
              <a:rPr lang="en-US" sz="1400" u="sng" dirty="0">
                <a:solidFill>
                  <a:srgbClr val="0000FF"/>
                </a:solidFill>
                <a:effectLst/>
                <a:ea typeface="Calibri" panose="020F0502020204030204" pitchFamily="34" charset="0"/>
                <a:cs typeface="Times New Roman" panose="02020603050405020304" pitchFamily="18" charset="0"/>
                <a:hlinkClick r:id="rId13"/>
              </a:rPr>
              <a:t>Six Quick Questions to Help You Identify Red-Tailed Hawks | Audubon</a:t>
            </a:r>
            <a:r>
              <a:rPr lang="en-US" sz="1400" dirty="0">
                <a:effectLst/>
                <a:ea typeface="Calibri" panose="020F0502020204030204" pitchFamily="34" charset="0"/>
                <a:cs typeface="Times New Roman" panose="02020603050405020304" pitchFamily="18" charset="0"/>
              </a:rPr>
              <a:t>. Audubon.</a:t>
            </a:r>
          </a:p>
          <a:p>
            <a:pPr marL="0" marR="0">
              <a:lnSpc>
                <a:spcPct val="200000"/>
              </a:lnSpc>
              <a:spcBef>
                <a:spcPts val="0"/>
              </a:spcBef>
              <a:spcAft>
                <a:spcPts val="800"/>
              </a:spcAft>
            </a:pPr>
            <a:r>
              <a:rPr lang="en-US" sz="1400" dirty="0">
                <a:effectLst/>
                <a:ea typeface="Calibri" panose="020F0502020204030204" pitchFamily="34" charset="0"/>
                <a:cs typeface="Times New Roman" panose="02020603050405020304" pitchFamily="18" charset="0"/>
              </a:rPr>
              <a:t>What Eats Hawks: [The Shocking Truth]. (n.d.). Retrieved from </a:t>
            </a:r>
            <a:r>
              <a:rPr lang="en-US" sz="1400" u="sng" dirty="0">
                <a:solidFill>
                  <a:srgbClr val="0000FF"/>
                </a:solidFill>
                <a:effectLst/>
                <a:ea typeface="Calibri" panose="020F0502020204030204" pitchFamily="34" charset="0"/>
                <a:cs typeface="Times New Roman" panose="02020603050405020304" pitchFamily="18" charset="0"/>
                <a:hlinkClick r:id="rId14"/>
              </a:rPr>
              <a:t>What Eats Hawks: [The Shocking Truth] (woodsmanreport.com)</a:t>
            </a:r>
            <a:endParaRPr lang="en-US" sz="1400" dirty="0">
              <a:effectLst/>
              <a:ea typeface="Calibri" panose="020F0502020204030204" pitchFamily="34"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42EB7004-8CEB-405C-BFCE-B93EC1A4C179}"/>
              </a:ext>
            </a:extLst>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27950530"/>
      </p:ext>
    </p:extLst>
  </p:cSld>
  <p:clrMapOvr>
    <a:masterClrMapping/>
  </p:clrMapOvr>
  <mc:AlternateContent xmlns:mc="http://schemas.openxmlformats.org/markup-compatibility/2006" xmlns:p14="http://schemas.microsoft.com/office/powerpoint/2010/main">
    <mc:Choice Requires="p14">
      <p:transition spd="slow" p14:dur="2000" advTm="3585"/>
    </mc:Choice>
    <mc:Fallback xmlns="">
      <p:transition spd="slow" advTm="3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5CCAC-AD89-4A2C-A16A-445A37402265}"/>
              </a:ext>
            </a:extLst>
          </p:cNvPr>
          <p:cNvSpPr>
            <a:spLocks noGrp="1"/>
          </p:cNvSpPr>
          <p:nvPr>
            <p:ph type="title"/>
          </p:nvPr>
        </p:nvSpPr>
        <p:spPr/>
        <p:txBody>
          <a:bodyPr/>
          <a:lstStyle/>
          <a:p>
            <a:r>
              <a:rPr lang="en-US" dirty="0"/>
              <a:t>Appendices</a:t>
            </a:r>
          </a:p>
        </p:txBody>
      </p:sp>
      <p:sp>
        <p:nvSpPr>
          <p:cNvPr id="3" name="Content Placeholder 2">
            <a:extLst>
              <a:ext uri="{FF2B5EF4-FFF2-40B4-BE49-F238E27FC236}">
                <a16:creationId xmlns:a16="http://schemas.microsoft.com/office/drawing/2014/main" id="{49957184-A8B7-4364-B2C4-9A02179FFE0B}"/>
              </a:ext>
            </a:extLst>
          </p:cNvPr>
          <p:cNvSpPr>
            <a:spLocks noGrp="1"/>
          </p:cNvSpPr>
          <p:nvPr>
            <p:ph idx="1"/>
          </p:nvPr>
        </p:nvSpPr>
        <p:spPr/>
        <p:txBody>
          <a:bodyPr>
            <a:noAutofit/>
          </a:bodyPr>
          <a:lstStyle/>
          <a:p>
            <a:pPr marL="0" marR="0" indent="0" algn="ctr">
              <a:lnSpc>
                <a:spcPct val="200000"/>
              </a:lnSpc>
              <a:spcBef>
                <a:spcPts val="0"/>
              </a:spcBef>
              <a:spcAft>
                <a:spcPts val="800"/>
              </a:spcAft>
              <a:buNone/>
            </a:pPr>
            <a:r>
              <a:rPr lang="en-US" sz="1000" b="1" dirty="0">
                <a:effectLst/>
                <a:ea typeface="Calibri" panose="020F0502020204030204" pitchFamily="34" charset="0"/>
                <a:cs typeface="Times New Roman" panose="02020603050405020304" pitchFamily="18" charset="0"/>
              </a:rPr>
              <a:t>Appendix A</a:t>
            </a:r>
            <a:endParaRPr lang="en-US" sz="1000" dirty="0">
              <a:effectLst/>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000" b="1" dirty="0">
                <a:effectLst/>
                <a:ea typeface="Calibri" panose="020F0502020204030204" pitchFamily="34" charset="0"/>
                <a:cs typeface="Times New Roman" panose="02020603050405020304" pitchFamily="18" charset="0"/>
              </a:rPr>
              <a:t>Hawk</a:t>
            </a:r>
            <a:endParaRPr lang="en-US" sz="10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000" dirty="0">
                <a:effectLst/>
                <a:ea typeface="Calibri" panose="020F0502020204030204" pitchFamily="34" charset="0"/>
                <a:cs typeface="Times New Roman" panose="02020603050405020304" pitchFamily="18" charset="0"/>
              </a:rPr>
              <a:t>The article glosses over what a hawk is and partially compares them to eagles and owls. It further describes the descriptions of a hawk as well as provides interesting facts about different hawk species. It continues with the habitat of a hawk, the distribution of them, and their diet. The next topics discussed were about hawks and their interaction with humans as well as domestication and should a hawk be a pet. The last subjects were about the keeping of a hawk, their behavior, and the reproduction of the animal.</a:t>
            </a:r>
          </a:p>
          <a:p>
            <a:pPr marL="0" marR="0" indent="0" algn="ctr">
              <a:lnSpc>
                <a:spcPct val="200000"/>
              </a:lnSpc>
              <a:spcBef>
                <a:spcPts val="0"/>
              </a:spcBef>
              <a:spcAft>
                <a:spcPts val="800"/>
              </a:spcAft>
              <a:buNone/>
            </a:pPr>
            <a:r>
              <a:rPr lang="en-US" sz="1000" b="1" dirty="0">
                <a:effectLst/>
                <a:ea typeface="Calibri" panose="020F0502020204030204" pitchFamily="34" charset="0"/>
                <a:cs typeface="Times New Roman" panose="02020603050405020304" pitchFamily="18" charset="0"/>
              </a:rPr>
              <a:t>Appendix B</a:t>
            </a:r>
            <a:endParaRPr lang="en-US" sz="1000" dirty="0">
              <a:effectLst/>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000" b="1" dirty="0">
                <a:effectLst/>
                <a:ea typeface="Calibri" panose="020F0502020204030204" pitchFamily="34" charset="0"/>
                <a:cs typeface="Times New Roman" panose="02020603050405020304" pitchFamily="18" charset="0"/>
              </a:rPr>
              <a:t>What Eats Hawks: [The Shocking Truth]</a:t>
            </a:r>
            <a:endParaRPr lang="en-US" sz="10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000" dirty="0">
                <a:effectLst/>
                <a:ea typeface="Calibri" panose="020F0502020204030204" pitchFamily="34" charset="0"/>
                <a:cs typeface="Times New Roman" panose="02020603050405020304" pitchFamily="18" charset="0"/>
              </a:rPr>
              <a:t>The article discusses what eat hawks followed by a hawk's location as related to its natural prey and predators. It continues about the hawk being considered top of the food chain for birds of prey with their eggs only being liable. It concludes with pertinent facts about the hawk.</a:t>
            </a:r>
          </a:p>
        </p:txBody>
      </p:sp>
      <p:pic>
        <p:nvPicPr>
          <p:cNvPr id="4" name="Audio 3">
            <a:hlinkClick r:id="" action="ppaction://media"/>
            <a:extLst>
              <a:ext uri="{FF2B5EF4-FFF2-40B4-BE49-F238E27FC236}">
                <a16:creationId xmlns:a16="http://schemas.microsoft.com/office/drawing/2014/main" id="{431E1698-07E9-4096-B20B-178175B48F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9469280"/>
      </p:ext>
    </p:extLst>
  </p:cSld>
  <p:clrMapOvr>
    <a:masterClrMapping/>
  </p:clrMapOvr>
  <mc:AlternateContent xmlns:mc="http://schemas.openxmlformats.org/markup-compatibility/2006" xmlns:p14="http://schemas.microsoft.com/office/powerpoint/2010/main">
    <mc:Choice Requires="p14">
      <p:transition spd="slow" p14:dur="2000" advTm="5164"/>
    </mc:Choice>
    <mc:Fallback xmlns="">
      <p:transition spd="slow" advTm="5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2CEEA-E1EC-4677-A014-73D71B54D573}"/>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909F9C48-275D-4241-A192-9F3E1BD53308}"/>
              </a:ext>
            </a:extLst>
          </p:cNvPr>
          <p:cNvSpPr>
            <a:spLocks noGrp="1"/>
          </p:cNvSpPr>
          <p:nvPr>
            <p:ph sz="half" idx="2"/>
          </p:nvPr>
        </p:nvSpPr>
        <p:spPr/>
        <p:txBody>
          <a:bodyPr>
            <a:normAutofit fontScale="92500" lnSpcReduction="10000"/>
          </a:bodyPr>
          <a:lstStyle/>
          <a:p>
            <a:pPr marL="0" indent="0">
              <a:buNone/>
            </a:pPr>
            <a:r>
              <a:rPr lang="en-US" sz="1800" dirty="0">
                <a:effectLst/>
                <a:ea typeface="Calibri" panose="020F0502020204030204" pitchFamily="34" charset="0"/>
                <a:cs typeface="Times New Roman" panose="02020603050405020304" pitchFamily="18" charset="0"/>
              </a:rPr>
              <a:t>A Cooper’s hawk is a medium-sized hawk native to North America that tends to live in wooded habitats and is easily confused with its smaller family member, the Sharp-shinned. The Red-tailed (or ‘Chickenhawk’) is another bird of prey that is located across North America within forest or desert biomes. Lastly, the Sharp-shinned hawk is a small hawk located in North America and is separated into four smaller sub-species.</a:t>
            </a:r>
          </a:p>
        </p:txBody>
      </p:sp>
      <p:sp>
        <p:nvSpPr>
          <p:cNvPr id="6" name="Text Placeholder 5">
            <a:extLst>
              <a:ext uri="{FF2B5EF4-FFF2-40B4-BE49-F238E27FC236}">
                <a16:creationId xmlns:a16="http://schemas.microsoft.com/office/drawing/2014/main" id="{55F88009-0761-4FD3-9839-9349C0A194B6}"/>
              </a:ext>
            </a:extLst>
          </p:cNvPr>
          <p:cNvSpPr>
            <a:spLocks noGrp="1"/>
          </p:cNvSpPr>
          <p:nvPr>
            <p:ph type="body" sz="quarter" idx="3"/>
          </p:nvPr>
        </p:nvSpPr>
        <p:spPr/>
        <p:txBody>
          <a:bodyPr/>
          <a:lstStyle/>
          <a:p>
            <a:r>
              <a:rPr lang="en-US" dirty="0"/>
              <a:t>Figure 2	</a:t>
            </a:r>
            <a:r>
              <a:rPr lang="en-US" b="0" i="1" dirty="0"/>
              <a:t>Hawk vs Hawk</a:t>
            </a:r>
            <a:endParaRPr lang="en-US" dirty="0"/>
          </a:p>
        </p:txBody>
      </p:sp>
      <p:pic>
        <p:nvPicPr>
          <p:cNvPr id="9" name="Content Placeholder 8" descr="Two birds sitting on a branch&#10;&#10;Description automatically generated with low confidence">
            <a:extLst>
              <a:ext uri="{FF2B5EF4-FFF2-40B4-BE49-F238E27FC236}">
                <a16:creationId xmlns:a16="http://schemas.microsoft.com/office/drawing/2014/main" id="{FB0C847C-4509-4BBF-A937-8C18F3E0E9FC}"/>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680729" y="2792413"/>
            <a:ext cx="4218516" cy="3163887"/>
          </a:xfrm>
        </p:spPr>
      </p:pic>
      <p:pic>
        <p:nvPicPr>
          <p:cNvPr id="10" name="Audio 9">
            <a:hlinkClick r:id="" action="ppaction://media"/>
            <a:extLst>
              <a:ext uri="{FF2B5EF4-FFF2-40B4-BE49-F238E27FC236}">
                <a16:creationId xmlns:a16="http://schemas.microsoft.com/office/drawing/2014/main" id="{B8062FB7-D50C-41DD-A697-7F9F01E96F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21239974"/>
      </p:ext>
    </p:extLst>
  </p:cSld>
  <p:clrMapOvr>
    <a:masterClrMapping/>
  </p:clrMapOvr>
  <mc:AlternateContent xmlns:mc="http://schemas.openxmlformats.org/markup-compatibility/2006" xmlns:p14="http://schemas.microsoft.com/office/powerpoint/2010/main">
    <mc:Choice Requires="p14">
      <p:transition spd="slow" p14:dur="2000" advTm="31542"/>
    </mc:Choice>
    <mc:Fallback xmlns="">
      <p:transition spd="slow" advTm="315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F5C929-B7AB-40BF-B893-EFF7C52B4D8A}"/>
              </a:ext>
            </a:extLst>
          </p:cNvPr>
          <p:cNvSpPr>
            <a:spLocks noGrp="1"/>
          </p:cNvSpPr>
          <p:nvPr>
            <p:ph type="title"/>
          </p:nvPr>
        </p:nvSpPr>
        <p:spPr/>
        <p:txBody>
          <a:bodyPr/>
          <a:lstStyle/>
          <a:p>
            <a:r>
              <a:rPr lang="en-US" dirty="0"/>
              <a:t>Business Understanding</a:t>
            </a:r>
          </a:p>
        </p:txBody>
      </p:sp>
      <p:sp>
        <p:nvSpPr>
          <p:cNvPr id="3" name="Content Placeholder 2">
            <a:extLst>
              <a:ext uri="{FF2B5EF4-FFF2-40B4-BE49-F238E27FC236}">
                <a16:creationId xmlns:a16="http://schemas.microsoft.com/office/drawing/2014/main" id="{3BCA541F-1ABD-4333-8F65-1A8D2D161593}"/>
              </a:ext>
            </a:extLst>
          </p:cNvPr>
          <p:cNvSpPr>
            <a:spLocks noGrp="1"/>
          </p:cNvSpPr>
          <p:nvPr>
            <p:ph sz="half" idx="2"/>
          </p:nvPr>
        </p:nvSpPr>
        <p:spPr/>
        <p:txBody>
          <a:bodyPr>
            <a:normAutofit lnSpcReduction="10000"/>
          </a:bodyPr>
          <a:lstStyle/>
          <a:p>
            <a:pPr marL="0" indent="0">
              <a:buNone/>
            </a:pPr>
            <a:r>
              <a:rPr lang="en-US" sz="1800" dirty="0">
                <a:effectLst/>
                <a:ea typeface="Calibri" panose="020F0502020204030204" pitchFamily="34" charset="0"/>
                <a:cs typeface="Times New Roman" panose="02020603050405020304" pitchFamily="18" charset="0"/>
              </a:rPr>
              <a:t>Hawks are not susceptible to extinction, but they have been prone to be vulnerable to hunting for game as well as have gathered predators against them such as larger birds of prey, red foxes, or racoons (see Appendix B). A data analysis will be performed upon three different hawk species (Cooper’s, Red-tailed, and Sharp-shinned) to determine which measurements contribute to the survival of the winged animal.</a:t>
            </a:r>
          </a:p>
        </p:txBody>
      </p:sp>
      <p:sp>
        <p:nvSpPr>
          <p:cNvPr id="4" name="Text Placeholder 3">
            <a:extLst>
              <a:ext uri="{FF2B5EF4-FFF2-40B4-BE49-F238E27FC236}">
                <a16:creationId xmlns:a16="http://schemas.microsoft.com/office/drawing/2014/main" id="{3737C511-4D9C-4F57-B787-77093D260C77}"/>
              </a:ext>
            </a:extLst>
          </p:cNvPr>
          <p:cNvSpPr>
            <a:spLocks noGrp="1"/>
          </p:cNvSpPr>
          <p:nvPr>
            <p:ph type="body" sz="quarter" idx="3"/>
          </p:nvPr>
        </p:nvSpPr>
        <p:spPr/>
        <p:txBody>
          <a:bodyPr>
            <a:normAutofit fontScale="92500" lnSpcReduction="20000"/>
          </a:bodyPr>
          <a:lstStyle/>
          <a:p>
            <a:r>
              <a:rPr lang="en-US" dirty="0"/>
              <a:t>Figure 3	</a:t>
            </a:r>
            <a:r>
              <a:rPr lang="en-US" b="0" i="1" dirty="0"/>
              <a:t>Cooper’s Hawk &amp; Sharp-		shinned Hawk</a:t>
            </a:r>
            <a:r>
              <a:rPr lang="en-US" dirty="0"/>
              <a:t>	</a:t>
            </a:r>
          </a:p>
        </p:txBody>
      </p:sp>
      <p:pic>
        <p:nvPicPr>
          <p:cNvPr id="10" name="Content Placeholder 9" descr="Diagram&#10;&#10;Description automatically generated">
            <a:extLst>
              <a:ext uri="{FF2B5EF4-FFF2-40B4-BE49-F238E27FC236}">
                <a16:creationId xmlns:a16="http://schemas.microsoft.com/office/drawing/2014/main" id="{9009BD86-E6BB-466F-BD33-08B5A45BE560}"/>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647400" y="2792413"/>
            <a:ext cx="4285174" cy="3163887"/>
          </a:xfrm>
        </p:spPr>
      </p:pic>
      <p:pic>
        <p:nvPicPr>
          <p:cNvPr id="8" name="Audio 7">
            <a:hlinkClick r:id="" action="ppaction://media"/>
            <a:extLst>
              <a:ext uri="{FF2B5EF4-FFF2-40B4-BE49-F238E27FC236}">
                <a16:creationId xmlns:a16="http://schemas.microsoft.com/office/drawing/2014/main" id="{9155B991-56FA-4C26-A485-D086E27A44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49210356"/>
      </p:ext>
    </p:extLst>
  </p:cSld>
  <p:clrMapOvr>
    <a:masterClrMapping/>
  </p:clrMapOvr>
  <mc:AlternateContent xmlns:mc="http://schemas.openxmlformats.org/markup-compatibility/2006" xmlns:p14="http://schemas.microsoft.com/office/powerpoint/2010/main">
    <mc:Choice Requires="p14">
      <p:transition spd="slow" p14:dur="2000" advTm="32912"/>
    </mc:Choice>
    <mc:Fallback xmlns="">
      <p:transition spd="slow" advTm="32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E8447-5C0F-4769-A525-AEE321E4AB1E}"/>
              </a:ext>
            </a:extLst>
          </p:cNvPr>
          <p:cNvSpPr>
            <a:spLocks noGrp="1"/>
          </p:cNvSpPr>
          <p:nvPr>
            <p:ph type="title"/>
          </p:nvPr>
        </p:nvSpPr>
        <p:spPr/>
        <p:txBody>
          <a:bodyPr/>
          <a:lstStyle/>
          <a:p>
            <a:r>
              <a:rPr lang="en-US" dirty="0"/>
              <a:t>Data Understanding - </a:t>
            </a:r>
            <a:r>
              <a:rPr lang="en-US" i="0" dirty="0"/>
              <a:t>Hawks</a:t>
            </a:r>
            <a:endParaRPr lang="en-US" dirty="0"/>
          </a:p>
        </p:txBody>
      </p:sp>
      <p:sp>
        <p:nvSpPr>
          <p:cNvPr id="8" name="Content Placeholder 7">
            <a:extLst>
              <a:ext uri="{FF2B5EF4-FFF2-40B4-BE49-F238E27FC236}">
                <a16:creationId xmlns:a16="http://schemas.microsoft.com/office/drawing/2014/main" id="{C3C4CA82-4219-47EB-AE9C-483A724F5F92}"/>
              </a:ext>
            </a:extLst>
          </p:cNvPr>
          <p:cNvSpPr>
            <a:spLocks noGrp="1"/>
          </p:cNvSpPr>
          <p:nvPr>
            <p:ph sz="half" idx="1"/>
          </p:nvPr>
        </p:nvSpPr>
        <p:spPr/>
        <p:txBody>
          <a:bodyPr>
            <a:normAutofit/>
          </a:bodyPr>
          <a:lstStyle/>
          <a:p>
            <a:pPr marL="0" marR="0" indent="0">
              <a:lnSpc>
                <a:spcPct val="200000"/>
              </a:lnSpc>
              <a:spcBef>
                <a:spcPts val="0"/>
              </a:spcBef>
              <a:spcAft>
                <a:spcPts val="800"/>
              </a:spcAft>
              <a:buNone/>
            </a:pPr>
            <a:r>
              <a:rPr lang="en-US" sz="3200" dirty="0">
                <a:effectLst/>
                <a:ea typeface="Calibri" panose="020F0502020204030204" pitchFamily="34" charset="0"/>
                <a:cs typeface="Times New Roman" panose="02020603050405020304" pitchFamily="18" charset="0"/>
              </a:rPr>
              <a:t>A data frame with 908 observations on 19 variables.</a:t>
            </a:r>
          </a:p>
        </p:txBody>
      </p:sp>
      <p:graphicFrame>
        <p:nvGraphicFramePr>
          <p:cNvPr id="5" name="Content Placeholder 4">
            <a:extLst>
              <a:ext uri="{FF2B5EF4-FFF2-40B4-BE49-F238E27FC236}">
                <a16:creationId xmlns:a16="http://schemas.microsoft.com/office/drawing/2014/main" id="{4CE25BBF-C002-4793-BFE2-F73F6AD96971}"/>
              </a:ext>
            </a:extLst>
          </p:cNvPr>
          <p:cNvGraphicFramePr>
            <a:graphicFrameLocks noGrp="1"/>
          </p:cNvGraphicFramePr>
          <p:nvPr>
            <p:ph sz="half" idx="2"/>
          </p:nvPr>
        </p:nvGraphicFramePr>
        <p:xfrm>
          <a:off x="6461125" y="2221249"/>
          <a:ext cx="4664074" cy="3695344"/>
        </p:xfrm>
        <a:graphic>
          <a:graphicData uri="http://schemas.openxmlformats.org/drawingml/2006/table">
            <a:tbl>
              <a:tblPr firstRow="1" firstCol="1" bandRow="1">
                <a:tableStyleId>{5C22544A-7EE6-4342-B048-85BDC9FD1C3A}</a:tableStyleId>
              </a:tblPr>
              <a:tblGrid>
                <a:gridCol w="2332037">
                  <a:extLst>
                    <a:ext uri="{9D8B030D-6E8A-4147-A177-3AD203B41FA5}">
                      <a16:colId xmlns:a16="http://schemas.microsoft.com/office/drawing/2014/main" val="2683311762"/>
                    </a:ext>
                  </a:extLst>
                </a:gridCol>
                <a:gridCol w="2332037">
                  <a:extLst>
                    <a:ext uri="{9D8B030D-6E8A-4147-A177-3AD203B41FA5}">
                      <a16:colId xmlns:a16="http://schemas.microsoft.com/office/drawing/2014/main" val="3580206723"/>
                    </a:ext>
                  </a:extLst>
                </a:gridCol>
              </a:tblGrid>
              <a:tr h="154262">
                <a:tc>
                  <a:txBody>
                    <a:bodyPr/>
                    <a:lstStyle/>
                    <a:p>
                      <a:pPr marL="0" marR="0" algn="r">
                        <a:lnSpc>
                          <a:spcPct val="200000"/>
                        </a:lnSpc>
                        <a:spcBef>
                          <a:spcPts val="0"/>
                        </a:spcBef>
                        <a:spcAft>
                          <a:spcPts val="0"/>
                        </a:spcAft>
                      </a:pPr>
                      <a:r>
                        <a:rPr lang="en-US" sz="600" dirty="0">
                          <a:effectLst/>
                        </a:rPr>
                        <a:t>Month</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8=September to 12=December</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732593226"/>
                  </a:ext>
                </a:extLst>
              </a:tr>
              <a:tr h="154262">
                <a:tc>
                  <a:txBody>
                    <a:bodyPr/>
                    <a:lstStyle/>
                    <a:p>
                      <a:pPr marL="0" marR="0" algn="r">
                        <a:lnSpc>
                          <a:spcPct val="200000"/>
                        </a:lnSpc>
                        <a:spcBef>
                          <a:spcPts val="0"/>
                        </a:spcBef>
                        <a:spcAft>
                          <a:spcPts val="0"/>
                        </a:spcAft>
                      </a:pPr>
                      <a:r>
                        <a:rPr lang="en-US" sz="600" dirty="0">
                          <a:effectLst/>
                        </a:rPr>
                        <a:t>Day</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Date in the month</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3558502318"/>
                  </a:ext>
                </a:extLst>
              </a:tr>
              <a:tr h="154262">
                <a:tc>
                  <a:txBody>
                    <a:bodyPr/>
                    <a:lstStyle/>
                    <a:p>
                      <a:pPr marL="0" marR="0" algn="r">
                        <a:lnSpc>
                          <a:spcPct val="200000"/>
                        </a:lnSpc>
                        <a:spcBef>
                          <a:spcPts val="0"/>
                        </a:spcBef>
                        <a:spcAft>
                          <a:spcPts val="0"/>
                        </a:spcAft>
                      </a:pPr>
                      <a:r>
                        <a:rPr lang="en-US" sz="600" dirty="0">
                          <a:effectLst/>
                        </a:rPr>
                        <a:t>Year</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Year: 1992-2003</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1334677003"/>
                  </a:ext>
                </a:extLst>
              </a:tr>
              <a:tr h="154262">
                <a:tc>
                  <a:txBody>
                    <a:bodyPr/>
                    <a:lstStyle/>
                    <a:p>
                      <a:pPr marL="0" marR="0" algn="r">
                        <a:lnSpc>
                          <a:spcPct val="200000"/>
                        </a:lnSpc>
                        <a:spcBef>
                          <a:spcPts val="0"/>
                        </a:spcBef>
                        <a:spcAft>
                          <a:spcPts val="0"/>
                        </a:spcAft>
                      </a:pPr>
                      <a:r>
                        <a:rPr lang="en-US" sz="600" dirty="0">
                          <a:effectLst/>
                        </a:rPr>
                        <a:t>CaptureTime</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Time of capture (HH:MM)</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170280208"/>
                  </a:ext>
                </a:extLst>
              </a:tr>
              <a:tr h="154262">
                <a:tc>
                  <a:txBody>
                    <a:bodyPr/>
                    <a:lstStyle/>
                    <a:p>
                      <a:pPr marL="0" marR="0" algn="r">
                        <a:lnSpc>
                          <a:spcPct val="200000"/>
                        </a:lnSpc>
                        <a:spcBef>
                          <a:spcPts val="0"/>
                        </a:spcBef>
                        <a:spcAft>
                          <a:spcPts val="0"/>
                        </a:spcAft>
                      </a:pPr>
                      <a:r>
                        <a:rPr lang="en-US" sz="600" dirty="0">
                          <a:effectLst/>
                        </a:rPr>
                        <a:t>ReleaseTime</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Time of release (HH:MM)</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2536055050"/>
                  </a:ext>
                </a:extLst>
              </a:tr>
              <a:tr h="154262">
                <a:tc>
                  <a:txBody>
                    <a:bodyPr/>
                    <a:lstStyle/>
                    <a:p>
                      <a:pPr marL="0" marR="0" algn="r">
                        <a:lnSpc>
                          <a:spcPct val="200000"/>
                        </a:lnSpc>
                        <a:spcBef>
                          <a:spcPts val="0"/>
                        </a:spcBef>
                        <a:spcAft>
                          <a:spcPts val="0"/>
                        </a:spcAft>
                      </a:pPr>
                      <a:r>
                        <a:rPr lang="en-US" sz="600" dirty="0">
                          <a:effectLst/>
                        </a:rPr>
                        <a:t>BandNumber</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ID band code</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3582357673"/>
                  </a:ext>
                </a:extLst>
              </a:tr>
              <a:tr h="154262">
                <a:tc>
                  <a:txBody>
                    <a:bodyPr/>
                    <a:lstStyle/>
                    <a:p>
                      <a:pPr marL="0" marR="0" algn="r">
                        <a:lnSpc>
                          <a:spcPct val="200000"/>
                        </a:lnSpc>
                        <a:spcBef>
                          <a:spcPts val="0"/>
                        </a:spcBef>
                        <a:spcAft>
                          <a:spcPts val="0"/>
                        </a:spcAft>
                      </a:pPr>
                      <a:r>
                        <a:rPr lang="en-US" sz="600" dirty="0">
                          <a:effectLst/>
                        </a:rPr>
                        <a:t>Species</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CH=Cooper's, RT=Red-tailed, SS=Sharp-Shinned</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2379676019"/>
                  </a:ext>
                </a:extLst>
              </a:tr>
              <a:tr h="154262">
                <a:tc>
                  <a:txBody>
                    <a:bodyPr/>
                    <a:lstStyle/>
                    <a:p>
                      <a:pPr marL="0" marR="0" algn="r">
                        <a:lnSpc>
                          <a:spcPct val="200000"/>
                        </a:lnSpc>
                        <a:spcBef>
                          <a:spcPts val="0"/>
                        </a:spcBef>
                        <a:spcAft>
                          <a:spcPts val="0"/>
                        </a:spcAft>
                      </a:pPr>
                      <a:r>
                        <a:rPr lang="en-US" sz="600" dirty="0">
                          <a:effectLst/>
                        </a:rPr>
                        <a:t>Age</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A=Adult or I=Immature</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1215707935"/>
                  </a:ext>
                </a:extLst>
              </a:tr>
              <a:tr h="154262">
                <a:tc>
                  <a:txBody>
                    <a:bodyPr/>
                    <a:lstStyle/>
                    <a:p>
                      <a:pPr marL="0" marR="0" algn="r">
                        <a:lnSpc>
                          <a:spcPct val="200000"/>
                        </a:lnSpc>
                        <a:spcBef>
                          <a:spcPts val="0"/>
                        </a:spcBef>
                        <a:spcAft>
                          <a:spcPts val="0"/>
                        </a:spcAft>
                      </a:pPr>
                      <a:r>
                        <a:rPr lang="en-US" sz="600" dirty="0">
                          <a:effectLst/>
                        </a:rPr>
                        <a:t>Sex</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F=Female or M=Male</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793733020"/>
                  </a:ext>
                </a:extLst>
              </a:tr>
              <a:tr h="154262">
                <a:tc>
                  <a:txBody>
                    <a:bodyPr/>
                    <a:lstStyle/>
                    <a:p>
                      <a:pPr marL="0" marR="0" algn="r">
                        <a:lnSpc>
                          <a:spcPct val="200000"/>
                        </a:lnSpc>
                        <a:spcBef>
                          <a:spcPts val="0"/>
                        </a:spcBef>
                        <a:spcAft>
                          <a:spcPts val="0"/>
                        </a:spcAft>
                      </a:pPr>
                      <a:r>
                        <a:rPr lang="en-US" sz="600" dirty="0">
                          <a:effectLst/>
                        </a:rPr>
                        <a:t>Wing</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Length (in mm) of primary wing feather from tip to wrist it attaches to</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628051314"/>
                  </a:ext>
                </a:extLst>
              </a:tr>
              <a:tr h="154262">
                <a:tc>
                  <a:txBody>
                    <a:bodyPr/>
                    <a:lstStyle/>
                    <a:p>
                      <a:pPr marL="0" marR="0" algn="r">
                        <a:lnSpc>
                          <a:spcPct val="200000"/>
                        </a:lnSpc>
                        <a:spcBef>
                          <a:spcPts val="0"/>
                        </a:spcBef>
                        <a:spcAft>
                          <a:spcPts val="0"/>
                        </a:spcAft>
                      </a:pPr>
                      <a:r>
                        <a:rPr lang="en-US" sz="600" dirty="0">
                          <a:effectLst/>
                        </a:rPr>
                        <a:t>Weight</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Body weight (in gm)</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1022186444"/>
                  </a:ext>
                </a:extLst>
              </a:tr>
              <a:tr h="323865">
                <a:tc>
                  <a:txBody>
                    <a:bodyPr/>
                    <a:lstStyle/>
                    <a:p>
                      <a:pPr marL="0" marR="0" algn="r">
                        <a:lnSpc>
                          <a:spcPct val="200000"/>
                        </a:lnSpc>
                        <a:spcBef>
                          <a:spcPts val="0"/>
                        </a:spcBef>
                        <a:spcAft>
                          <a:spcPts val="0"/>
                        </a:spcAft>
                      </a:pPr>
                      <a:r>
                        <a:rPr lang="en-US" sz="600" dirty="0">
                          <a:effectLst/>
                        </a:rPr>
                        <a:t>Culmen</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Length (in mm) of the upper bill from the tip to where it bumps into the fleshy part of the bird</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902931013"/>
                  </a:ext>
                </a:extLst>
              </a:tr>
              <a:tr h="154262">
                <a:tc>
                  <a:txBody>
                    <a:bodyPr/>
                    <a:lstStyle/>
                    <a:p>
                      <a:pPr marL="0" marR="0" algn="r">
                        <a:lnSpc>
                          <a:spcPct val="200000"/>
                        </a:lnSpc>
                        <a:spcBef>
                          <a:spcPts val="0"/>
                        </a:spcBef>
                        <a:spcAft>
                          <a:spcPts val="0"/>
                        </a:spcAft>
                      </a:pPr>
                      <a:r>
                        <a:rPr lang="en-US" sz="600" dirty="0">
                          <a:effectLst/>
                        </a:rPr>
                        <a:t>Hallux</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Length (in mm) of the killing talon</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3191446831"/>
                  </a:ext>
                </a:extLst>
              </a:tr>
              <a:tr h="323865">
                <a:tc>
                  <a:txBody>
                    <a:bodyPr/>
                    <a:lstStyle/>
                    <a:p>
                      <a:pPr marL="0" marR="0" algn="r">
                        <a:lnSpc>
                          <a:spcPct val="200000"/>
                        </a:lnSpc>
                        <a:spcBef>
                          <a:spcPts val="0"/>
                        </a:spcBef>
                        <a:spcAft>
                          <a:spcPts val="0"/>
                        </a:spcAft>
                      </a:pPr>
                      <a:r>
                        <a:rPr lang="en-US" sz="600" dirty="0">
                          <a:effectLst/>
                        </a:rPr>
                        <a:t>Tail</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Measurement (in mm) related to the length of the tail (invented at the MacBride Raptor Center)</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4091341383"/>
                  </a:ext>
                </a:extLst>
              </a:tr>
              <a:tr h="154262">
                <a:tc>
                  <a:txBody>
                    <a:bodyPr/>
                    <a:lstStyle/>
                    <a:p>
                      <a:pPr marL="0" marR="0" algn="r">
                        <a:lnSpc>
                          <a:spcPct val="200000"/>
                        </a:lnSpc>
                        <a:spcBef>
                          <a:spcPts val="0"/>
                        </a:spcBef>
                        <a:spcAft>
                          <a:spcPts val="0"/>
                        </a:spcAft>
                      </a:pPr>
                      <a:r>
                        <a:rPr lang="en-US" sz="600" dirty="0">
                          <a:effectLst/>
                        </a:rPr>
                        <a:t>StandardTail</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Standard measurement of tail length (in mm)</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3349855749"/>
                  </a:ext>
                </a:extLst>
              </a:tr>
              <a:tr h="154262">
                <a:tc>
                  <a:txBody>
                    <a:bodyPr/>
                    <a:lstStyle/>
                    <a:p>
                      <a:pPr marL="0" marR="0" algn="r">
                        <a:lnSpc>
                          <a:spcPct val="200000"/>
                        </a:lnSpc>
                        <a:spcBef>
                          <a:spcPts val="0"/>
                        </a:spcBef>
                        <a:spcAft>
                          <a:spcPts val="0"/>
                        </a:spcAft>
                      </a:pPr>
                      <a:r>
                        <a:rPr lang="en-US" sz="600" dirty="0">
                          <a:effectLst/>
                        </a:rPr>
                        <a:t>Tarsus</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Length of the basic foot bone (in mm)</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1354616441"/>
                  </a:ext>
                </a:extLst>
              </a:tr>
              <a:tr h="154262">
                <a:tc>
                  <a:txBody>
                    <a:bodyPr/>
                    <a:lstStyle/>
                    <a:p>
                      <a:pPr marL="0" marR="0" algn="r">
                        <a:lnSpc>
                          <a:spcPct val="200000"/>
                        </a:lnSpc>
                        <a:spcBef>
                          <a:spcPts val="0"/>
                        </a:spcBef>
                        <a:spcAft>
                          <a:spcPts val="0"/>
                        </a:spcAft>
                      </a:pPr>
                      <a:r>
                        <a:rPr lang="en-US" sz="600" dirty="0">
                          <a:effectLst/>
                        </a:rPr>
                        <a:t>WingPitFat</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Amount of fat in the wing pit</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1657933908"/>
                  </a:ext>
                </a:extLst>
              </a:tr>
              <a:tr h="154262">
                <a:tc>
                  <a:txBody>
                    <a:bodyPr/>
                    <a:lstStyle/>
                    <a:p>
                      <a:pPr marL="0" marR="0" algn="r">
                        <a:lnSpc>
                          <a:spcPct val="200000"/>
                        </a:lnSpc>
                        <a:spcBef>
                          <a:spcPts val="0"/>
                        </a:spcBef>
                        <a:spcAft>
                          <a:spcPts val="0"/>
                        </a:spcAft>
                      </a:pPr>
                      <a:r>
                        <a:rPr lang="en-US" sz="600" dirty="0">
                          <a:effectLst/>
                        </a:rPr>
                        <a:t>KeelFat</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Amount of fat on the breastbone (measured by feel</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170181878"/>
                  </a:ext>
                </a:extLst>
              </a:tr>
              <a:tr h="154262">
                <a:tc>
                  <a:txBody>
                    <a:bodyPr/>
                    <a:lstStyle/>
                    <a:p>
                      <a:pPr marL="0" marR="0" algn="r">
                        <a:lnSpc>
                          <a:spcPct val="200000"/>
                        </a:lnSpc>
                        <a:spcBef>
                          <a:spcPts val="0"/>
                        </a:spcBef>
                        <a:spcAft>
                          <a:spcPts val="0"/>
                        </a:spcAft>
                      </a:pPr>
                      <a:r>
                        <a:rPr lang="en-US" sz="600" dirty="0">
                          <a:effectLst/>
                        </a:rPr>
                        <a:t>Crop</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tc>
                  <a:txBody>
                    <a:bodyPr/>
                    <a:lstStyle/>
                    <a:p>
                      <a:pPr marL="0" marR="0">
                        <a:lnSpc>
                          <a:spcPct val="200000"/>
                        </a:lnSpc>
                        <a:spcBef>
                          <a:spcPts val="0"/>
                        </a:spcBef>
                        <a:spcAft>
                          <a:spcPts val="0"/>
                        </a:spcAft>
                      </a:pPr>
                      <a:r>
                        <a:rPr lang="en-US" sz="600" dirty="0">
                          <a:effectLst/>
                        </a:rPr>
                        <a:t>Amount of material in the crop, coded from 1=full to 0=empty</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417" marR="4417" marT="4417" marB="4417" anchor="ctr"/>
                </a:tc>
                <a:extLst>
                  <a:ext uri="{0D108BD9-81ED-4DB2-BD59-A6C34878D82A}">
                    <a16:rowId xmlns:a16="http://schemas.microsoft.com/office/drawing/2014/main" val="649778390"/>
                  </a:ext>
                </a:extLst>
              </a:tr>
            </a:tbl>
          </a:graphicData>
        </a:graphic>
      </p:graphicFrame>
      <p:pic>
        <p:nvPicPr>
          <p:cNvPr id="7" name="Audio 6">
            <a:hlinkClick r:id="" action="ppaction://media"/>
            <a:extLst>
              <a:ext uri="{FF2B5EF4-FFF2-40B4-BE49-F238E27FC236}">
                <a16:creationId xmlns:a16="http://schemas.microsoft.com/office/drawing/2014/main" id="{5F09DD71-9A90-4B78-9094-CF7A88C4335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3023764"/>
      </p:ext>
    </p:extLst>
  </p:cSld>
  <p:clrMapOvr>
    <a:masterClrMapping/>
  </p:clrMapOvr>
  <mc:AlternateContent xmlns:mc="http://schemas.openxmlformats.org/markup-compatibility/2006" xmlns:p14="http://schemas.microsoft.com/office/powerpoint/2010/main">
    <mc:Choice Requires="p14">
      <p:transition spd="slow" p14:dur="2000" advTm="10644"/>
    </mc:Choice>
    <mc:Fallback xmlns="">
      <p:transition spd="slow" advTm="106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E8447-5C0F-4769-A525-AEE321E4AB1E}"/>
              </a:ext>
            </a:extLst>
          </p:cNvPr>
          <p:cNvSpPr>
            <a:spLocks noGrp="1"/>
          </p:cNvSpPr>
          <p:nvPr>
            <p:ph type="title"/>
          </p:nvPr>
        </p:nvSpPr>
        <p:spPr/>
        <p:txBody>
          <a:bodyPr/>
          <a:lstStyle/>
          <a:p>
            <a:r>
              <a:rPr lang="en-US" dirty="0"/>
              <a:t>Data Understanding – </a:t>
            </a:r>
            <a:r>
              <a:rPr lang="en-US" i="0" dirty="0"/>
              <a:t>Hawks cont.</a:t>
            </a:r>
            <a:endParaRPr lang="en-US" dirty="0"/>
          </a:p>
        </p:txBody>
      </p:sp>
      <p:sp>
        <p:nvSpPr>
          <p:cNvPr id="8" name="Content Placeholder 7">
            <a:extLst>
              <a:ext uri="{FF2B5EF4-FFF2-40B4-BE49-F238E27FC236}">
                <a16:creationId xmlns:a16="http://schemas.microsoft.com/office/drawing/2014/main" id="{C3C4CA82-4219-47EB-AE9C-483A724F5F92}"/>
              </a:ext>
            </a:extLst>
          </p:cNvPr>
          <p:cNvSpPr>
            <a:spLocks noGrp="1"/>
          </p:cNvSpPr>
          <p:nvPr>
            <p:ph sz="half" idx="1"/>
          </p:nvPr>
        </p:nvSpPr>
        <p:spPr/>
        <p:txBody>
          <a:bodyPr>
            <a:normAutofit fontScale="62500" lnSpcReduction="20000"/>
          </a:bodyPr>
          <a:lstStyle/>
          <a:p>
            <a:pPr marL="0" marR="0" indent="0">
              <a:lnSpc>
                <a:spcPct val="200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(Head)</a:t>
            </a:r>
          </a:p>
          <a:p>
            <a:pPr marL="0" marR="0" indent="0">
              <a:lnSpc>
                <a:spcPct val="200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   X Month Day Year CaptureTime ReleaseTime  BandNumber Species Age Sex Wing</a:t>
            </a:r>
          </a:p>
          <a:p>
            <a:pPr marL="0" marR="0" indent="0">
              <a:lnSpc>
                <a:spcPct val="200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 1 1     9  19 1992       13:30               877-76317      RT   I      385</a:t>
            </a:r>
          </a:p>
          <a:p>
            <a:pPr marL="0" marR="0" indent="0">
              <a:lnSpc>
                <a:spcPct val="200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 2 2     9  22 1992       10:30               877-76318      RT   I      376</a:t>
            </a:r>
          </a:p>
          <a:p>
            <a:pPr marL="0" marR="0" indent="0">
              <a:lnSpc>
                <a:spcPct val="200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 3 3     9  23 1992       12:45               877-76319      RT   I      381</a:t>
            </a:r>
          </a:p>
          <a:p>
            <a:pPr marL="0" marR="0" indent="0">
              <a:lnSpc>
                <a:spcPct val="200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 4 4     9  23 1992       10:50               745-49508      CH   I   F  265</a:t>
            </a:r>
          </a:p>
          <a:p>
            <a:pPr marL="0" marR="0" indent="0">
              <a:lnSpc>
                <a:spcPct val="200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 5 5     9  27 1992       11:15              1253-98801      SS   I   F  205</a:t>
            </a:r>
          </a:p>
          <a:p>
            <a:pPr marL="0" marR="0" indent="0">
              <a:lnSpc>
                <a:spcPct val="200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 6 6     9  28 1992       11:25             1207-55910       RT   I      412</a:t>
            </a:r>
          </a:p>
        </p:txBody>
      </p:sp>
      <p:sp>
        <p:nvSpPr>
          <p:cNvPr id="9" name="Content Placeholder 8">
            <a:extLst>
              <a:ext uri="{FF2B5EF4-FFF2-40B4-BE49-F238E27FC236}">
                <a16:creationId xmlns:a16="http://schemas.microsoft.com/office/drawing/2014/main" id="{2FC12278-7C33-48D7-8F69-752673A48E79}"/>
              </a:ext>
            </a:extLst>
          </p:cNvPr>
          <p:cNvSpPr>
            <a:spLocks noGrp="1"/>
          </p:cNvSpPr>
          <p:nvPr>
            <p:ph sz="half" idx="2"/>
          </p:nvPr>
        </p:nvSpPr>
        <p:spPr/>
        <p:txBody>
          <a:bodyPr>
            <a:normAutofit fontScale="62500" lnSpcReduction="20000"/>
          </a:bodyPr>
          <a:lstStyle/>
          <a:p>
            <a:pPr marL="0" marR="0" indent="0">
              <a:lnSpc>
                <a:spcPct val="200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Weight Culmen Hallux Tail StandardTail Tarsus WingPitFat KeelFat Crop</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1    920   25.7   30.1  219           NA     NA         NA      NA   NA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    930     NA     NA  221           NA     NA         NA      NA   NA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3    990   26.7   31.3  235           NA     NA         NA      NA   NA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4    470   18.7   23.5  220           NA     NA         NA      NA   NA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5    170   12.5   14.3  157           NA     NA         NA      NA   NA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800" dirty="0">
                <a:effectLst/>
                <a:latin typeface="Times New Roman" panose="02020603050405020304" pitchFamily="18" charset="0"/>
                <a:ea typeface="Calibri" panose="020F0502020204030204" pitchFamily="34" charset="0"/>
              </a:rPr>
              <a:t>## 6   1090   28.5   32.2  230           NA     NA         NA      NA   NA</a:t>
            </a:r>
            <a:endParaRPr lang="en-US" dirty="0"/>
          </a:p>
        </p:txBody>
      </p:sp>
      <p:pic>
        <p:nvPicPr>
          <p:cNvPr id="5" name="Audio 4">
            <a:hlinkClick r:id="" action="ppaction://media"/>
            <a:extLst>
              <a:ext uri="{FF2B5EF4-FFF2-40B4-BE49-F238E27FC236}">
                <a16:creationId xmlns:a16="http://schemas.microsoft.com/office/drawing/2014/main" id="{A2411E14-D929-449B-A50D-142960078F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3056763"/>
      </p:ext>
    </p:extLst>
  </p:cSld>
  <p:clrMapOvr>
    <a:masterClrMapping/>
  </p:clrMapOvr>
  <mc:AlternateContent xmlns:mc="http://schemas.openxmlformats.org/markup-compatibility/2006" xmlns:p14="http://schemas.microsoft.com/office/powerpoint/2010/main">
    <mc:Choice Requires="p14">
      <p:transition spd="slow" p14:dur="2000" advTm="9948"/>
    </mc:Choice>
    <mc:Fallback xmlns="">
      <p:transition spd="slow" advTm="9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100A9-2AF2-4A11-B872-C79950FB1BC7}"/>
              </a:ext>
            </a:extLst>
          </p:cNvPr>
          <p:cNvSpPr>
            <a:spLocks noGrp="1"/>
          </p:cNvSpPr>
          <p:nvPr>
            <p:ph type="title"/>
          </p:nvPr>
        </p:nvSpPr>
        <p:spPr/>
        <p:txBody>
          <a:bodyPr/>
          <a:lstStyle/>
          <a:p>
            <a:r>
              <a:rPr lang="en-US" dirty="0"/>
              <a:t>Data Preparation</a:t>
            </a:r>
          </a:p>
        </p:txBody>
      </p:sp>
      <p:sp>
        <p:nvSpPr>
          <p:cNvPr id="3" name="Content Placeholder 2">
            <a:extLst>
              <a:ext uri="{FF2B5EF4-FFF2-40B4-BE49-F238E27FC236}">
                <a16:creationId xmlns:a16="http://schemas.microsoft.com/office/drawing/2014/main" id="{91986C9B-66C3-480D-B7D8-2CEF595353B6}"/>
              </a:ext>
            </a:extLst>
          </p:cNvPr>
          <p:cNvSpPr>
            <a:spLocks noGrp="1"/>
          </p:cNvSpPr>
          <p:nvPr>
            <p:ph idx="1"/>
          </p:nvPr>
        </p:nvSpPr>
        <p:spPr/>
        <p:txBody>
          <a:bodyPr>
            <a:normAutofit/>
          </a:bodyPr>
          <a:lstStyle/>
          <a:p>
            <a:pPr marL="0" indent="0">
              <a:buNone/>
            </a:pPr>
            <a:r>
              <a:rPr lang="en-US" sz="3200" dirty="0">
                <a:effectLst/>
                <a:ea typeface="Calibri" panose="020F0502020204030204" pitchFamily="34" charset="0"/>
                <a:cs typeface="Times New Roman" panose="02020603050405020304" pitchFamily="18" charset="0"/>
              </a:rPr>
              <a:t>Due to the fact that this data is supplied from a R repository, there is no Nulls, but there is missing values as well as NaN’s, thus the only data manipulation will be replacing those NaN’s.</a:t>
            </a:r>
          </a:p>
        </p:txBody>
      </p:sp>
      <p:pic>
        <p:nvPicPr>
          <p:cNvPr id="6" name="Audio 5">
            <a:hlinkClick r:id="" action="ppaction://media"/>
            <a:extLst>
              <a:ext uri="{FF2B5EF4-FFF2-40B4-BE49-F238E27FC236}">
                <a16:creationId xmlns:a16="http://schemas.microsoft.com/office/drawing/2014/main" id="{739E9FFA-0D0C-4E84-A6A3-485922A3A50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19985529"/>
      </p:ext>
    </p:extLst>
  </p:cSld>
  <p:clrMapOvr>
    <a:masterClrMapping/>
  </p:clrMapOvr>
  <mc:AlternateContent xmlns:mc="http://schemas.openxmlformats.org/markup-compatibility/2006" xmlns:p14="http://schemas.microsoft.com/office/powerpoint/2010/main">
    <mc:Choice Requires="p14">
      <p:transition spd="slow" p14:dur="2000" advTm="16496"/>
    </mc:Choice>
    <mc:Fallback xmlns="">
      <p:transition spd="slow" advTm="164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86D0F-E2F9-40A7-AA36-1446944B7554}"/>
              </a:ext>
            </a:extLst>
          </p:cNvPr>
          <p:cNvSpPr>
            <a:spLocks noGrp="1"/>
          </p:cNvSpPr>
          <p:nvPr>
            <p:ph type="title"/>
          </p:nvPr>
        </p:nvSpPr>
        <p:spPr/>
        <p:txBody>
          <a:bodyPr/>
          <a:lstStyle/>
          <a:p>
            <a:r>
              <a:rPr lang="en-US" dirty="0"/>
              <a:t>Business Questions</a:t>
            </a:r>
          </a:p>
        </p:txBody>
      </p:sp>
      <p:sp>
        <p:nvSpPr>
          <p:cNvPr id="3" name="Content Placeholder 2">
            <a:extLst>
              <a:ext uri="{FF2B5EF4-FFF2-40B4-BE49-F238E27FC236}">
                <a16:creationId xmlns:a16="http://schemas.microsoft.com/office/drawing/2014/main" id="{803E47F2-54E5-4176-8011-7072F8C80018}"/>
              </a:ext>
            </a:extLst>
          </p:cNvPr>
          <p:cNvSpPr>
            <a:spLocks noGrp="1"/>
          </p:cNvSpPr>
          <p:nvPr>
            <p:ph idx="1"/>
          </p:nvPr>
        </p:nvSpPr>
        <p:spPr/>
        <p:txBody>
          <a:bodyPr>
            <a:normAutofit/>
          </a:bodyPr>
          <a:lstStyle/>
          <a:p>
            <a:pPr marL="342900" marR="0" lvl="0" indent="-342900">
              <a:lnSpc>
                <a:spcPct val="200000"/>
              </a:lnSpc>
              <a:spcBef>
                <a:spcPts val="0"/>
              </a:spcBef>
              <a:spcAft>
                <a:spcPts val="0"/>
              </a:spcAft>
              <a:buFont typeface="+mj-lt"/>
              <a:buAutoNum type="arabicParenR"/>
            </a:pPr>
            <a:r>
              <a:rPr lang="en-US" sz="2400" dirty="0">
                <a:effectLst/>
                <a:ea typeface="Calibri" panose="020F0502020204030204" pitchFamily="34" charset="0"/>
                <a:cs typeface="Times New Roman" panose="02020603050405020304" pitchFamily="18" charset="0"/>
              </a:rPr>
              <a:t>Which species of hawks grew to maturity (adulthood)?</a:t>
            </a:r>
          </a:p>
          <a:p>
            <a:pPr marL="342900" marR="0" lvl="0" indent="-342900">
              <a:lnSpc>
                <a:spcPct val="200000"/>
              </a:lnSpc>
              <a:spcBef>
                <a:spcPts val="0"/>
              </a:spcBef>
              <a:spcAft>
                <a:spcPts val="0"/>
              </a:spcAft>
              <a:buFont typeface="+mj-lt"/>
              <a:buAutoNum type="arabicParenR"/>
            </a:pPr>
            <a:r>
              <a:rPr lang="en-US" sz="2400" dirty="0">
                <a:effectLst/>
                <a:ea typeface="Calibri" panose="020F0502020204030204" pitchFamily="34" charset="0"/>
                <a:cs typeface="Times New Roman" panose="02020603050405020304" pitchFamily="18" charset="0"/>
              </a:rPr>
              <a:t>Which species of hawks migrated south in the month of November?</a:t>
            </a:r>
          </a:p>
          <a:p>
            <a:pPr marL="342900" marR="0" lvl="0" indent="-342900">
              <a:lnSpc>
                <a:spcPct val="200000"/>
              </a:lnSpc>
              <a:spcBef>
                <a:spcPts val="0"/>
              </a:spcBef>
              <a:spcAft>
                <a:spcPts val="0"/>
              </a:spcAft>
              <a:buFont typeface="+mj-lt"/>
              <a:buAutoNum type="arabicParenR"/>
            </a:pPr>
            <a:r>
              <a:rPr lang="en-US" sz="2400" dirty="0">
                <a:effectLst/>
                <a:ea typeface="Calibri" panose="020F0502020204030204" pitchFamily="34" charset="0"/>
                <a:cs typeface="Times New Roman" panose="02020603050405020304" pitchFamily="18" charset="0"/>
              </a:rPr>
              <a:t>Which species of hawks has a lengthier hallux (killing talon)?</a:t>
            </a:r>
          </a:p>
          <a:p>
            <a:pPr marL="342900" marR="0" lvl="0" indent="-342900">
              <a:lnSpc>
                <a:spcPct val="200000"/>
              </a:lnSpc>
              <a:spcBef>
                <a:spcPts val="0"/>
              </a:spcBef>
              <a:spcAft>
                <a:spcPts val="800"/>
              </a:spcAft>
              <a:buFont typeface="+mj-lt"/>
              <a:buAutoNum type="arabicParenR"/>
            </a:pPr>
            <a:r>
              <a:rPr lang="en-US" sz="2400" dirty="0">
                <a:effectLst/>
                <a:ea typeface="Calibri" panose="020F0502020204030204" pitchFamily="34" charset="0"/>
                <a:cs typeface="Times New Roman" panose="02020603050405020304" pitchFamily="18" charset="0"/>
              </a:rPr>
              <a:t>Does the time of capture have anything to do with the maturity of the species of hawks?</a:t>
            </a:r>
          </a:p>
        </p:txBody>
      </p:sp>
      <p:pic>
        <p:nvPicPr>
          <p:cNvPr id="6" name="Audio 5">
            <a:hlinkClick r:id="" action="ppaction://media"/>
            <a:extLst>
              <a:ext uri="{FF2B5EF4-FFF2-40B4-BE49-F238E27FC236}">
                <a16:creationId xmlns:a16="http://schemas.microsoft.com/office/drawing/2014/main" id="{AC8E4C6B-07C2-4841-B8BF-165BE6F4F86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26202982"/>
      </p:ext>
    </p:extLst>
  </p:cSld>
  <p:clrMapOvr>
    <a:masterClrMapping/>
  </p:clrMapOvr>
  <mc:AlternateContent xmlns:mc="http://schemas.openxmlformats.org/markup-compatibility/2006" xmlns:p14="http://schemas.microsoft.com/office/powerpoint/2010/main">
    <mc:Choice Requires="p14">
      <p:transition spd="slow" p14:dur="2000" advTm="21627"/>
    </mc:Choice>
    <mc:Fallback xmlns="">
      <p:transition spd="slow" advTm="21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9D52-A791-4525-9909-1CFC935BBAE9}"/>
              </a:ext>
            </a:extLst>
          </p:cNvPr>
          <p:cNvSpPr>
            <a:spLocks noGrp="1"/>
          </p:cNvSpPr>
          <p:nvPr>
            <p:ph type="title"/>
          </p:nvPr>
        </p:nvSpPr>
        <p:spPr/>
        <p:txBody>
          <a:bodyPr/>
          <a:lstStyle/>
          <a:p>
            <a:r>
              <a:rPr lang="en-US" dirty="0"/>
              <a:t>Age</a:t>
            </a:r>
          </a:p>
        </p:txBody>
      </p:sp>
      <p:sp>
        <p:nvSpPr>
          <p:cNvPr id="3" name="Text Placeholder 2">
            <a:extLst>
              <a:ext uri="{FF2B5EF4-FFF2-40B4-BE49-F238E27FC236}">
                <a16:creationId xmlns:a16="http://schemas.microsoft.com/office/drawing/2014/main" id="{8ACE4BEA-57B9-412C-A3CB-8A96CB124B33}"/>
              </a:ext>
            </a:extLst>
          </p:cNvPr>
          <p:cNvSpPr>
            <a:spLocks noGrp="1"/>
          </p:cNvSpPr>
          <p:nvPr>
            <p:ph type="body" idx="1"/>
          </p:nvPr>
        </p:nvSpPr>
        <p:spPr/>
        <p:txBody>
          <a:bodyPr/>
          <a:lstStyle/>
          <a:p>
            <a:r>
              <a:rPr lang="en-US" dirty="0"/>
              <a:t>Bar chart of the age of a hawk</a:t>
            </a:r>
          </a:p>
        </p:txBody>
      </p:sp>
      <p:pic>
        <p:nvPicPr>
          <p:cNvPr id="10" name="Content Placeholder 9" descr="Chart, bar chart&#10;&#10;Description automatically generated">
            <a:extLst>
              <a:ext uri="{FF2B5EF4-FFF2-40B4-BE49-F238E27FC236}">
                <a16:creationId xmlns:a16="http://schemas.microsoft.com/office/drawing/2014/main" id="{9AF658CD-5AF1-4C52-AADF-531874C99F55}"/>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069975" y="2918862"/>
            <a:ext cx="4664075" cy="2910988"/>
          </a:xfrm>
        </p:spPr>
      </p:pic>
      <p:sp>
        <p:nvSpPr>
          <p:cNvPr id="8" name="Content Placeholder 7">
            <a:extLst>
              <a:ext uri="{FF2B5EF4-FFF2-40B4-BE49-F238E27FC236}">
                <a16:creationId xmlns:a16="http://schemas.microsoft.com/office/drawing/2014/main" id="{21094BBE-1E07-47DA-9AE4-79C64C383A0B}"/>
              </a:ext>
            </a:extLst>
          </p:cNvPr>
          <p:cNvSpPr>
            <a:spLocks noGrp="1"/>
          </p:cNvSpPr>
          <p:nvPr>
            <p:ph sz="quarter" idx="4"/>
          </p:nvPr>
        </p:nvSpPr>
        <p:spPr/>
        <p:txBody>
          <a:bodyPr>
            <a:normAutofit/>
          </a:bodyPr>
          <a:lstStyle/>
          <a:p>
            <a:pPr marL="0" indent="0">
              <a:buNone/>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A bar chart was made for the age variable based off the hawks data set; there is more immature hawks rather than adult.</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687AA335-C21D-4138-96BE-F2FBA51A2F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0269194"/>
      </p:ext>
    </p:extLst>
  </p:cSld>
  <p:clrMapOvr>
    <a:masterClrMapping/>
  </p:clrMapOvr>
  <mc:AlternateContent xmlns:mc="http://schemas.openxmlformats.org/markup-compatibility/2006" xmlns:p14="http://schemas.microsoft.com/office/powerpoint/2010/main">
    <mc:Choice Requires="p14">
      <p:transition spd="slow" p14:dur="2000" advTm="14638"/>
    </mc:Choice>
    <mc:Fallback xmlns="">
      <p:transition spd="slow" advTm="14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8">
      <a:dk1>
        <a:sysClr val="windowText" lastClr="000000"/>
      </a:dk1>
      <a:lt1>
        <a:sysClr val="window" lastClr="FFFFFF"/>
      </a:lt1>
      <a:dk2>
        <a:srgbClr val="696464"/>
      </a:dk2>
      <a:lt2>
        <a:srgbClr val="E9E5DC"/>
      </a:lt2>
      <a:accent1>
        <a:srgbClr val="96A9A9"/>
      </a:accent1>
      <a:accent2>
        <a:srgbClr val="CB581F"/>
      </a:accent2>
      <a:accent3>
        <a:srgbClr val="A28E6A"/>
      </a:accent3>
      <a:accent4>
        <a:srgbClr val="956251"/>
      </a:accent4>
      <a:accent5>
        <a:srgbClr val="918485"/>
      </a:accent5>
      <a:accent6>
        <a:srgbClr val="855D5D"/>
      </a:accent6>
      <a:hlink>
        <a:srgbClr val="D0690C"/>
      </a:hlink>
      <a:folHlink>
        <a:srgbClr val="9696A0"/>
      </a:folHlink>
    </a:clrScheme>
    <a:fontScheme name="Savon">
      <a:majorFont>
        <a:latin typeface="Georgia Pro Cond Blac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otalTime>323</TotalTime>
  <Words>2518</Words>
  <Application>Microsoft Office PowerPoint</Application>
  <PresentationFormat>Widescreen</PresentationFormat>
  <Paragraphs>202</Paragraphs>
  <Slides>24</Slides>
  <Notes>0</Notes>
  <HiddenSlides>0</HiddenSlides>
  <MMClips>24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Calibri</vt:lpstr>
      <vt:lpstr>Garamond</vt:lpstr>
      <vt:lpstr>Georgia Pro</vt:lpstr>
      <vt:lpstr>Georgia Pro Cond Black</vt:lpstr>
      <vt:lpstr>Times New Roman</vt:lpstr>
      <vt:lpstr>SavonVTI</vt:lpstr>
      <vt:lpstr>Hawks: A Data Analysis on 3 Different Hawk Species</vt:lpstr>
      <vt:lpstr>Abstract</vt:lpstr>
      <vt:lpstr>Background</vt:lpstr>
      <vt:lpstr>Business Understanding</vt:lpstr>
      <vt:lpstr>Data Understanding - Hawks</vt:lpstr>
      <vt:lpstr>Data Understanding – Hawks cont.</vt:lpstr>
      <vt:lpstr>Data Preparation</vt:lpstr>
      <vt:lpstr>Business Questions</vt:lpstr>
      <vt:lpstr>Age</vt:lpstr>
      <vt:lpstr>Month</vt:lpstr>
      <vt:lpstr>Hallux</vt:lpstr>
      <vt:lpstr>Species</vt:lpstr>
      <vt:lpstr>Assumptions</vt:lpstr>
      <vt:lpstr>Modeling/Methods</vt:lpstr>
      <vt:lpstr>Deployment/Results</vt:lpstr>
      <vt:lpstr>Deployment/Results cont.</vt:lpstr>
      <vt:lpstr>Deployment/Results cont.</vt:lpstr>
      <vt:lpstr>Deployment/Results cont.</vt:lpstr>
      <vt:lpstr>Deployment/Results cont.</vt:lpstr>
      <vt:lpstr>Summary &amp; Conclusions</vt:lpstr>
      <vt:lpstr>Summary &amp; Conclusions cont.</vt:lpstr>
      <vt:lpstr>Summary &amp; Conclusions cont.</vt:lpstr>
      <vt:lpstr>References</vt:lpstr>
      <vt:lpstr>Appendices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Hawks: a data analysis on 3 different hawk species</dc:title>
  <dc:creator>Anissa Cuellar</dc:creator>
  <cp:lastModifiedBy>Anissa Cuellar</cp:lastModifiedBy>
  <cp:revision>44</cp:revision>
  <dcterms:created xsi:type="dcterms:W3CDTF">2021-07-01T22:16:46Z</dcterms:created>
  <dcterms:modified xsi:type="dcterms:W3CDTF">2021-07-02T23:51:36Z</dcterms:modified>
</cp:coreProperties>
</file>

<file path=docProps/thumbnail.jpeg>
</file>